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61" r:id="rId2"/>
    <p:sldId id="262" r:id="rId3"/>
    <p:sldId id="256" r:id="rId4"/>
    <p:sldId id="257" r:id="rId5"/>
    <p:sldId id="258" r:id="rId6"/>
    <p:sldId id="259" r:id="rId7"/>
    <p:sldId id="260" r:id="rId8"/>
    <p:sldId id="264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456" y="-1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356FB871-1B48-42D2-AA2B-1743528D7E83}" type="datetimeFigureOut">
              <a:rPr lang="en-IN" smtClean="0"/>
              <a:t>05-01-2024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92004-D877-475C-B6D6-785AD52DD56A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FB871-1B48-42D2-AA2B-1743528D7E83}" type="datetimeFigureOut">
              <a:rPr lang="en-IN" smtClean="0"/>
              <a:t>05-01-2024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92004-D877-475C-B6D6-785AD52DD56A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FB871-1B48-42D2-AA2B-1743528D7E83}" type="datetimeFigureOut">
              <a:rPr lang="en-IN" smtClean="0"/>
              <a:t>05-01-2024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92004-D877-475C-B6D6-785AD52DD56A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FB871-1B48-42D2-AA2B-1743528D7E83}" type="datetimeFigureOut">
              <a:rPr lang="en-IN" smtClean="0"/>
              <a:t>05-01-2024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92004-D877-475C-B6D6-785AD52DD56A}" type="slidenum">
              <a:rPr lang="en-IN" smtClean="0"/>
              <a:t>‹#›</a:t>
            </a:fld>
            <a:endParaRPr lang="en-IN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FB871-1B48-42D2-AA2B-1743528D7E83}" type="datetimeFigureOut">
              <a:rPr lang="en-IN" smtClean="0"/>
              <a:t>05-01-2024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92004-D877-475C-B6D6-785AD52DD56A}" type="slidenum">
              <a:rPr lang="en-IN" smtClean="0"/>
              <a:t>‹#›</a:t>
            </a:fld>
            <a:endParaRPr lang="en-IN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FB871-1B48-42D2-AA2B-1743528D7E83}" type="datetimeFigureOut">
              <a:rPr lang="en-IN" smtClean="0"/>
              <a:t>05-01-2024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92004-D877-475C-B6D6-785AD52DD56A}" type="slidenum">
              <a:rPr lang="en-IN" smtClean="0"/>
              <a:t>‹#›</a:t>
            </a:fld>
            <a:endParaRPr lang="en-IN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FB871-1B48-42D2-AA2B-1743528D7E83}" type="datetimeFigureOut">
              <a:rPr lang="en-IN" smtClean="0"/>
              <a:t>05-01-2024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92004-D877-475C-B6D6-785AD52DD56A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FB871-1B48-42D2-AA2B-1743528D7E83}" type="datetimeFigureOut">
              <a:rPr lang="en-IN" smtClean="0"/>
              <a:t>05-01-2024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92004-D877-475C-B6D6-785AD52DD56A}" type="slidenum">
              <a:rPr lang="en-IN" smtClean="0"/>
              <a:t>‹#›</a:t>
            </a:fld>
            <a:endParaRPr lang="en-IN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FB871-1B48-42D2-AA2B-1743528D7E83}" type="datetimeFigureOut">
              <a:rPr lang="en-IN" smtClean="0"/>
              <a:t>05-01-2024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92004-D877-475C-B6D6-785AD52DD56A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FB871-1B48-42D2-AA2B-1743528D7E83}" type="datetimeFigureOut">
              <a:rPr lang="en-IN" smtClean="0"/>
              <a:t>05-01-2024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92004-D877-475C-B6D6-785AD52DD56A}" type="slidenum">
              <a:rPr lang="en-IN" smtClean="0"/>
              <a:t>‹#›</a:t>
            </a:fld>
            <a:endParaRPr lang="en-IN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FB871-1B48-42D2-AA2B-1743528D7E83}" type="datetimeFigureOut">
              <a:rPr lang="en-IN" smtClean="0"/>
              <a:t>05-01-2024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92004-D877-475C-B6D6-785AD52DD56A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56FB871-1B48-42D2-AA2B-1743528D7E83}" type="datetimeFigureOut">
              <a:rPr lang="en-IN" smtClean="0"/>
              <a:t>05-01-2024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9192004-D877-475C-B6D6-785AD52DD56A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sz="2800" b="1" u="sng" dirty="0" smtClean="0"/>
              <a:t>Seed Dispersal - </a:t>
            </a:r>
            <a:r>
              <a:rPr lang="kn-IN" sz="2800" b="1" u="sng" dirty="0"/>
              <a:t>ಬೀಜ </a:t>
            </a:r>
            <a:r>
              <a:rPr lang="kn-IN" sz="2800" b="1" u="sng" dirty="0" smtClean="0"/>
              <a:t>ಪ್ರಸರಣ</a:t>
            </a:r>
            <a:r>
              <a:rPr lang="en-IN" sz="2800" b="1" u="sng" dirty="0" smtClean="0"/>
              <a:t/>
            </a:r>
            <a:br>
              <a:rPr lang="en-IN" sz="2800" b="1" u="sng" dirty="0" smtClean="0"/>
            </a:br>
            <a:r>
              <a:rPr lang="en-IN" sz="2000" b="1" dirty="0" smtClean="0"/>
              <a:t>Directed dispersal hypothesis</a:t>
            </a:r>
            <a:endParaRPr lang="en-IN" sz="2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030" y="2492896"/>
            <a:ext cx="4104456" cy="3037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7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indent="0">
              <a:buNone/>
            </a:pPr>
            <a:endParaRPr lang="en-IN" dirty="0" smtClean="0"/>
          </a:p>
          <a:p>
            <a:r>
              <a:rPr lang="en-IN" dirty="0" smtClean="0"/>
              <a:t>Target Audience: Govt. </a:t>
            </a:r>
            <a:r>
              <a:rPr lang="en-IN" dirty="0"/>
              <a:t>s</a:t>
            </a:r>
            <a:r>
              <a:rPr lang="en-IN" dirty="0" smtClean="0"/>
              <a:t>chool </a:t>
            </a:r>
            <a:r>
              <a:rPr lang="en-IN" dirty="0" smtClean="0"/>
              <a:t>students of Karnataka.</a:t>
            </a:r>
          </a:p>
          <a:p>
            <a:r>
              <a:rPr lang="en-IN" dirty="0" smtClean="0"/>
              <a:t>Directed dispersal hypothesis was given by </a:t>
            </a:r>
            <a:r>
              <a:rPr lang="en-IN" dirty="0"/>
              <a:t>Howe &amp; Smallwood </a:t>
            </a:r>
            <a:r>
              <a:rPr lang="en-IN" dirty="0" smtClean="0"/>
              <a:t>(1982).</a:t>
            </a:r>
            <a:endParaRPr lang="en-IN" dirty="0" smtClean="0"/>
          </a:p>
          <a:p>
            <a:r>
              <a:rPr lang="en-IN" dirty="0" smtClean="0"/>
              <a:t>App used: Ibis paint </a:t>
            </a:r>
            <a:r>
              <a:rPr lang="en-IN" dirty="0" smtClean="0"/>
              <a:t>x.</a:t>
            </a:r>
            <a:endParaRPr lang="en-IN" dirty="0" smtClean="0"/>
          </a:p>
          <a:p>
            <a:r>
              <a:rPr lang="en-IN" dirty="0"/>
              <a:t>5 types of seed dispersal mechanism: Gravity, Water, Ballistic, Wind </a:t>
            </a:r>
            <a:r>
              <a:rPr lang="en-IN" dirty="0" smtClean="0"/>
              <a:t>  and Animals.</a:t>
            </a:r>
            <a:endParaRPr lang="en-IN" dirty="0" smtClean="0"/>
          </a:p>
          <a:p>
            <a:r>
              <a:rPr lang="en-IN" dirty="0" smtClean="0"/>
              <a:t>Why Visual Representation?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7856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648"/>
            <a:ext cx="9144000" cy="64644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1760" y="4797152"/>
            <a:ext cx="6984776" cy="1109985"/>
          </a:xfrm>
        </p:spPr>
        <p:txBody>
          <a:bodyPr>
            <a:normAutofit fontScale="90000"/>
          </a:bodyPr>
          <a:lstStyle/>
          <a:p>
            <a:r>
              <a:rPr lang="en-IN" b="1" u="sng" dirty="0" smtClean="0"/>
              <a:t>Gravity</a:t>
            </a:r>
            <a:br>
              <a:rPr lang="en-IN" b="1" u="sng" dirty="0" smtClean="0"/>
            </a:br>
            <a:r>
              <a:rPr lang="kn-IN" b="1" dirty="0"/>
              <a:t>ಗುರುತ್ವಾಕರ್ಷಣೆ</a:t>
            </a:r>
            <a:endParaRPr lang="en-IN" b="1" u="sng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763688" y="3068960"/>
            <a:ext cx="0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987824" y="3068960"/>
            <a:ext cx="0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339752" y="4869160"/>
            <a:ext cx="0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3275856" y="6309320"/>
            <a:ext cx="36004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835696" y="6417332"/>
            <a:ext cx="21602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2483768" y="6021288"/>
            <a:ext cx="216024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479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9144000" cy="64644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7904" y="5967241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en-IN" b="1" u="sng" dirty="0" smtClean="0"/>
              <a:t>Water</a:t>
            </a:r>
            <a:br>
              <a:rPr lang="en-IN" b="1" u="sng" dirty="0" smtClean="0"/>
            </a:br>
            <a:r>
              <a:rPr lang="kn-IN" b="1" dirty="0"/>
              <a:t>ನೀರು</a:t>
            </a:r>
            <a:endParaRPr lang="en-IN" b="1" u="sng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5868144" y="3645024"/>
            <a:ext cx="216024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4139952" y="4797152"/>
            <a:ext cx="648072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1763688" y="5301208"/>
            <a:ext cx="576064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172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" y="188640"/>
            <a:ext cx="9144000" cy="64644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3928" y="548680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en-IN" b="1" u="sng" dirty="0" smtClean="0"/>
              <a:t>Ballistic</a:t>
            </a:r>
            <a:br>
              <a:rPr lang="en-IN" b="1" u="sng" dirty="0" smtClean="0"/>
            </a:br>
            <a:r>
              <a:rPr lang="kn-IN" b="1" dirty="0"/>
              <a:t>ಸ್ಫೋಟ</a:t>
            </a:r>
            <a:endParaRPr lang="en-IN" b="1" u="sng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1043608" y="5445224"/>
            <a:ext cx="648072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755576" y="4509120"/>
            <a:ext cx="79208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539552" y="3645024"/>
            <a:ext cx="82809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4355976" y="3284984"/>
            <a:ext cx="864096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578491" y="4941168"/>
            <a:ext cx="857605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007293" y="4293096"/>
            <a:ext cx="78884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2555776" y="5949280"/>
            <a:ext cx="144016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076056" y="5949280"/>
            <a:ext cx="36004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1367644" y="2348880"/>
            <a:ext cx="612068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737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" y="188640"/>
            <a:ext cx="9144000" cy="64644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476672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en-IN" b="1" u="sng" dirty="0" smtClean="0"/>
              <a:t>Wind</a:t>
            </a:r>
            <a:br>
              <a:rPr lang="en-IN" b="1" u="sng" dirty="0" smtClean="0"/>
            </a:br>
            <a:r>
              <a:rPr lang="kn-IN" b="1" dirty="0"/>
              <a:t>ಗಾಳಿ</a:t>
            </a:r>
            <a:endParaRPr lang="en-IN" b="1" u="sng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771800" y="3284984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707904" y="3645024"/>
            <a:ext cx="36004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579709" y="4941168"/>
            <a:ext cx="424339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6156176" y="5445224"/>
            <a:ext cx="1008112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667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16" y="188640"/>
            <a:ext cx="9144000" cy="64644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896" y="476672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en-IN" b="1" u="sng" dirty="0" smtClean="0"/>
              <a:t>Animals</a:t>
            </a:r>
            <a:br>
              <a:rPr lang="en-IN" b="1" u="sng" dirty="0" smtClean="0"/>
            </a:br>
            <a:r>
              <a:rPr lang="kn-IN" b="1" dirty="0" smtClean="0"/>
              <a:t>ಪ್ರಾಣಿಗಳು</a:t>
            </a:r>
            <a:endParaRPr lang="en-IN" b="1" u="sng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940152" y="5661248"/>
            <a:ext cx="144016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556584" y="5841268"/>
            <a:ext cx="0" cy="1080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635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References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IN" dirty="0"/>
              <a:t> </a:t>
            </a:r>
            <a:r>
              <a:rPr lang="en-IN" i="1" dirty="0"/>
              <a:t>Howe, H F; Smallwood, J (November 1982). "Ecology of Seed Dispersal". Annual Review of Ecology and Systematics. </a:t>
            </a:r>
            <a:r>
              <a:rPr lang="en-IN" b="1" i="1" dirty="0"/>
              <a:t>13</a:t>
            </a:r>
            <a:r>
              <a:rPr lang="en-IN" i="1" dirty="0"/>
              <a:t> (1): 201–228. </a:t>
            </a:r>
            <a:endParaRPr lang="en-IN" i="1" dirty="0" smtClean="0"/>
          </a:p>
          <a:p>
            <a:r>
              <a:rPr lang="en-IN" i="1" dirty="0" smtClean="0"/>
              <a:t>Green</a:t>
            </a:r>
            <a:r>
              <a:rPr lang="en-IN" i="1" dirty="0"/>
              <a:t>, Andy J.; </a:t>
            </a:r>
            <a:r>
              <a:rPr lang="en-IN" i="1" dirty="0" err="1"/>
              <a:t>Baltzinger</a:t>
            </a:r>
            <a:r>
              <a:rPr lang="en-IN" i="1" dirty="0"/>
              <a:t>, Christophe; </a:t>
            </a:r>
            <a:r>
              <a:rPr lang="en-IN" i="1" dirty="0" err="1"/>
              <a:t>Lovas</a:t>
            </a:r>
            <a:r>
              <a:rPr lang="en-IN" i="1" dirty="0"/>
              <a:t>-Kiss, </a:t>
            </a:r>
            <a:r>
              <a:rPr lang="en-IN" i="1" dirty="0" err="1"/>
              <a:t>Ádám</a:t>
            </a:r>
            <a:r>
              <a:rPr lang="en-IN" i="1" dirty="0"/>
              <a:t> (2021-06-24). "Plant dispersal syndromes are unreliable, especially for predicting </a:t>
            </a:r>
            <a:r>
              <a:rPr lang="en-IN" i="1" dirty="0" err="1"/>
              <a:t>zoochory</a:t>
            </a:r>
            <a:r>
              <a:rPr lang="en-IN" i="1" dirty="0"/>
              <a:t> and long-distance dispersal". </a:t>
            </a:r>
            <a:r>
              <a:rPr lang="en-IN" i="1" dirty="0" err="1"/>
              <a:t>Oikos</a:t>
            </a:r>
            <a:r>
              <a:rPr lang="en-IN" i="1" dirty="0"/>
              <a:t>. </a:t>
            </a:r>
            <a:r>
              <a:rPr lang="en-IN" b="1" i="1" dirty="0"/>
              <a:t>2022</a:t>
            </a:r>
            <a:r>
              <a:rPr lang="en-IN" i="1" dirty="0"/>
              <a:t> (2). </a:t>
            </a:r>
            <a:endParaRPr lang="en-IN" i="1" dirty="0" smtClean="0"/>
          </a:p>
          <a:p>
            <a:r>
              <a:rPr lang="en-IN" i="1" dirty="0" smtClean="0"/>
              <a:t>Bullock</a:t>
            </a:r>
            <a:r>
              <a:rPr lang="en-IN" i="1" dirty="0"/>
              <a:t>, James M.; Shea, </a:t>
            </a:r>
            <a:r>
              <a:rPr lang="en-IN" i="1" dirty="0" err="1"/>
              <a:t>Katriona</a:t>
            </a:r>
            <a:r>
              <a:rPr lang="en-IN" i="1" dirty="0"/>
              <a:t>; </a:t>
            </a:r>
            <a:r>
              <a:rPr lang="en-IN" i="1" dirty="0" err="1"/>
              <a:t>Skarpaas</a:t>
            </a:r>
            <a:r>
              <a:rPr lang="en-IN" i="1" dirty="0"/>
              <a:t>, Olav (2006-10-01). "Measuring plant dispersal: an introduction to field methods and experimental design". Plant Ecology. </a:t>
            </a:r>
            <a:r>
              <a:rPr lang="en-IN" b="1" i="1" dirty="0"/>
              <a:t>186</a:t>
            </a:r>
            <a:r>
              <a:rPr lang="en-IN" i="1" dirty="0"/>
              <a:t> (2): 217–234. </a:t>
            </a:r>
            <a:endParaRPr lang="en-IN" i="1" dirty="0" smtClean="0"/>
          </a:p>
          <a:p>
            <a:r>
              <a:rPr lang="en-IN" i="1" dirty="0" smtClean="0"/>
              <a:t>Harms</a:t>
            </a:r>
            <a:r>
              <a:rPr lang="en-IN" i="1" dirty="0"/>
              <a:t>, K; Wright, SJ; Calderon, O; Hernandez, A; </a:t>
            </a:r>
            <a:r>
              <a:rPr lang="en-IN" i="1" dirty="0" err="1"/>
              <a:t>Herre</a:t>
            </a:r>
            <a:r>
              <a:rPr lang="en-IN" i="1" dirty="0"/>
              <a:t>, EA (2000). "Pervasive density-dependent recruitment enhances seedling diversity in a tropical forest". Nature. </a:t>
            </a:r>
            <a:r>
              <a:rPr lang="en-IN" b="1" i="1" dirty="0"/>
              <a:t>404</a:t>
            </a:r>
            <a:r>
              <a:rPr lang="en-IN" i="1" dirty="0"/>
              <a:t> (6777): 493–495. </a:t>
            </a:r>
            <a:endParaRPr lang="en-IN" i="1" dirty="0" smtClean="0"/>
          </a:p>
          <a:p>
            <a:r>
              <a:rPr lang="en-IN" i="1" dirty="0" err="1" smtClean="0"/>
              <a:t>Wenny</a:t>
            </a:r>
            <a:r>
              <a:rPr lang="en-IN" i="1" dirty="0"/>
              <a:t>, D.G. &amp; </a:t>
            </a:r>
            <a:r>
              <a:rPr lang="en-IN" i="1" dirty="0" err="1"/>
              <a:t>Levey</a:t>
            </a:r>
            <a:r>
              <a:rPr lang="en-IN" i="1" dirty="0"/>
              <a:t>, D.J. (1998). </a:t>
            </a:r>
            <a:r>
              <a:rPr lang="en-IN" i="1" dirty="0" smtClean="0"/>
              <a:t>”Directed </a:t>
            </a:r>
            <a:r>
              <a:rPr lang="en-IN" i="1" dirty="0"/>
              <a:t>seed dispersal by bellbirds in a tropical cloud forest". Proceedings of the National Academy of Sciences of the United States of America. </a:t>
            </a:r>
            <a:r>
              <a:rPr lang="en-IN" b="1" i="1" dirty="0"/>
              <a:t>95</a:t>
            </a:r>
            <a:r>
              <a:rPr lang="en-IN" i="1" dirty="0"/>
              <a:t> (11): </a:t>
            </a:r>
            <a:r>
              <a:rPr lang="en-IN" i="1" dirty="0" smtClean="0"/>
              <a:t>6204.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0217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772816"/>
            <a:ext cx="7880920" cy="1989584"/>
          </a:xfrm>
        </p:spPr>
        <p:txBody>
          <a:bodyPr>
            <a:normAutofit/>
          </a:bodyPr>
          <a:lstStyle/>
          <a:p>
            <a:r>
              <a:rPr lang="en-IN" sz="7200" b="1" dirty="0" smtClean="0"/>
              <a:t>Thank You</a:t>
            </a:r>
            <a:endParaRPr lang="en-IN" sz="7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644008" y="4869160"/>
            <a:ext cx="34443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/>
              <a:t>Presented by</a:t>
            </a:r>
          </a:p>
          <a:p>
            <a:r>
              <a:rPr lang="en-IN" b="1" dirty="0" smtClean="0">
                <a:solidFill>
                  <a:srgbClr val="FF0000"/>
                </a:solidFill>
              </a:rPr>
              <a:t>                                 Kishore Raj D</a:t>
            </a:r>
            <a:endParaRPr lang="en-IN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62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90</TotalTime>
  <Words>70</Words>
  <Application>Microsoft Office PowerPoint</Application>
  <PresentationFormat>On-screen Show (4:3)</PresentationFormat>
  <Paragraphs>22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Couture</vt:lpstr>
      <vt:lpstr>Seed Dispersal - ಬೀಜ ಪ್ರಸರಣ Directed dispersal hypothesis</vt:lpstr>
      <vt:lpstr>Introduction</vt:lpstr>
      <vt:lpstr>Gravity ಗುರುತ್ವಾಕರ್ಷಣೆ</vt:lpstr>
      <vt:lpstr>Water ನೀರು</vt:lpstr>
      <vt:lpstr>Ballistic ಸ್ಫೋಟ</vt:lpstr>
      <vt:lpstr>Wind ಗಾಳಿ</vt:lpstr>
      <vt:lpstr>Animals ಪ್ರಾಣಿಗಳು</vt:lpstr>
      <vt:lpstr>References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Seed Dispersal</dc:title>
  <dc:creator>Kishore</dc:creator>
  <cp:lastModifiedBy>Kishore</cp:lastModifiedBy>
  <cp:revision>11</cp:revision>
  <dcterms:created xsi:type="dcterms:W3CDTF">2024-01-05T07:38:36Z</dcterms:created>
  <dcterms:modified xsi:type="dcterms:W3CDTF">2024-01-05T11:56:05Z</dcterms:modified>
</cp:coreProperties>
</file>