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5143500" cx="9144000"/>
  <p:notesSz cx="6858000" cy="9144000"/>
  <p:embeddedFontLst>
    <p:embeddedFont>
      <p:font typeface="Montserrat"/>
      <p:regular r:id="rId62"/>
      <p:bold r:id="rId63"/>
      <p:italic r:id="rId64"/>
      <p:boldItalic r:id="rId65"/>
    </p:embeddedFont>
    <p:embeddedFont>
      <p:font typeface="Lato"/>
      <p:regular r:id="rId66"/>
      <p:bold r:id="rId67"/>
      <p:italic r:id="rId68"/>
      <p:boldItalic r:id="rId69"/>
    </p:embeddedFont>
    <p:embeddedFont>
      <p:font typeface="Helvetica Neue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78">
          <p15:clr>
            <a:srgbClr val="747775"/>
          </p15:clr>
        </p15:guide>
        <p15:guide id="2" pos="444">
          <p15:clr>
            <a:srgbClr val="747775"/>
          </p15:clr>
        </p15:guide>
        <p15:guide id="3" pos="2880">
          <p15:clr>
            <a:srgbClr val="747775"/>
          </p15:clr>
        </p15:guide>
        <p15:guide id="4" pos="5319">
          <p15:clr>
            <a:srgbClr val="747775"/>
          </p15:clr>
        </p15:guide>
        <p15:guide id="5" orient="horz" pos="2870">
          <p15:clr>
            <a:srgbClr val="747775"/>
          </p15:clr>
        </p15:guide>
        <p15:guide id="6" orient="horz" pos="257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78" orient="horz"/>
        <p:guide pos="444"/>
        <p:guide pos="2880"/>
        <p:guide pos="5319"/>
        <p:guide pos="2870" orient="horz"/>
        <p:guide pos="25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HelveticaNeue-boldItalic.fntdata"/><Relationship Id="rId72" Type="http://schemas.openxmlformats.org/officeDocument/2006/relationships/font" Target="fonts/HelveticaNeue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HelveticaNeue-bold.fntdata"/><Relationship Id="rId70" Type="http://schemas.openxmlformats.org/officeDocument/2006/relationships/font" Target="fonts/HelveticaNeue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-regular.fnt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Montserrat-italic.fntdata"/><Relationship Id="rId63" Type="http://schemas.openxmlformats.org/officeDocument/2006/relationships/font" Target="fonts/Montserrat-bold.fntdata"/><Relationship Id="rId22" Type="http://schemas.openxmlformats.org/officeDocument/2006/relationships/slide" Target="slides/slide17.xml"/><Relationship Id="rId66" Type="http://schemas.openxmlformats.org/officeDocument/2006/relationships/font" Target="fonts/Lato-regular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Italic.fntdata"/><Relationship Id="rId24" Type="http://schemas.openxmlformats.org/officeDocument/2006/relationships/slide" Target="slides/slide19.xml"/><Relationship Id="rId68" Type="http://schemas.openxmlformats.org/officeDocument/2006/relationships/font" Target="fonts/Lato-italic.fntdata"/><Relationship Id="rId23" Type="http://schemas.openxmlformats.org/officeDocument/2006/relationships/slide" Target="slides/slide18.xml"/><Relationship Id="rId67" Type="http://schemas.openxmlformats.org/officeDocument/2006/relationships/font" Target="fonts/Lato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La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abfad5df22_0_1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abfad5df22_0_1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abfad5df22_0_1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abfad5df22_0_1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abfad5df22_0_1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abfad5df22_0_1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abfad5df22_0_1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abfad5df22_0_1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abfad5df22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abfad5df22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abfad5df22_0_1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abfad5df22_0_1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abfad5df22_0_1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abfad5df22_0_1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abfad5df22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abfad5df22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abfad5df22_0_1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abfad5df22_0_1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abfad5df22_0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abfad5df22_0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bfad5df22_0_1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bfad5df22_0_1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abfad5df22_0_1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abfad5df22_0_1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abfad5df22_0_1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abfad5df22_0_1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abfad5df22_0_1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abfad5df22_0_1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abfad5df22_0_1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abfad5df22_0_1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abfad5df22_0_1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abfad5df22_0_1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abfad5df22_0_1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abfad5df22_0_1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abfad5df22_0_1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abfad5df22_0_1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abfad5df22_0_1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abfad5df22_0_1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abfad5df22_0_1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abfad5df22_0_1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abfad5df22_0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abfad5df22_0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bfad5df22_0_10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bfad5df22_0_10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abfad5df22_0_1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abfad5df22_0_1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abfad5df22_0_1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abfad5df22_0_1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abf097af1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abf097af1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abfad5df2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abfad5df2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abfad5df2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abfad5df2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abfad5df2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abfad5df2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abfad5df22_0_1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abfad5df22_0_1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abfad5df22_0_1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abfad5df22_0_1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abfad5df22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2abfad5df22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abfad5df22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2abfad5df22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bfad5df22_0_10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abfad5df22_0_1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abfad5df22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abfad5df22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abfad5df22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2abfad5df22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abfad5df22_0_1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2abfad5df22_0_1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abfad5df22_0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2abfad5df22_0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abfad5df22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abfad5df22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abfad5df22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2abfad5df22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abfad5df22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2abfad5df22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abfad5df22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abfad5df22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abfad5df22_0_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2abfad5df22_0_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abfad5df22_0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abfad5df22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bfad5df22_0_1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bfad5df22_0_1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2abfad5df22_0_1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2abfad5df22_0_1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2abfad5df22_0_1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2abfad5df22_0_1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abfad5df22_0_1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2abfad5df22_0_1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abfad5df22_0_1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2abfad5df22_0_1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abfad5df22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abfad5df22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abfad5df22_0_1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2abfad5df22_0_1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2abfad5df22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2abfad5df22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bfad5df22_0_1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abfad5df22_0_1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abfad5df22_0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abfad5df22_0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bfad5df22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abfad5df22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bfad5df22_0_1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bfad5df22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14.xml"/><Relationship Id="rId4" Type="http://schemas.openxmlformats.org/officeDocument/2006/relationships/slide" Target="/ppt/slides/slide15.xml"/><Relationship Id="rId5" Type="http://schemas.openxmlformats.org/officeDocument/2006/relationships/image" Target="../media/image2.jpg"/><Relationship Id="rId6" Type="http://schemas.openxmlformats.org/officeDocument/2006/relationships/image" Target="../media/image1.jpg"/><Relationship Id="rId7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slide" Target="/ppt/slides/slide16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slide" Target="/ppt/slides/slide1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slide" Target="/ppt/slides/slide12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slide" Target="/ppt/slides/slide21.xml"/><Relationship Id="rId4" Type="http://schemas.openxmlformats.org/officeDocument/2006/relationships/slide" Target="/ppt/slides/slide20.xml"/><Relationship Id="rId5" Type="http://schemas.openxmlformats.org/officeDocument/2006/relationships/image" Target="../media/image17.jpg"/><Relationship Id="rId6" Type="http://schemas.openxmlformats.org/officeDocument/2006/relationships/image" Target="../media/image16.jpg"/><Relationship Id="rId7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slide" Target="/ppt/slides/slide2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9.jpg"/><Relationship Id="rId6" Type="http://schemas.openxmlformats.org/officeDocument/2006/relationships/slide" Target="/ppt/slides/slide18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9.jpg"/><Relationship Id="rId6" Type="http://schemas.openxmlformats.org/officeDocument/2006/relationships/slide" Target="/ppt/slides/slide18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slide" Target="/ppt/slides/slide26.xml"/><Relationship Id="rId4" Type="http://schemas.openxmlformats.org/officeDocument/2006/relationships/slide" Target="/ppt/slides/slide27.xml"/><Relationship Id="rId5" Type="http://schemas.openxmlformats.org/officeDocument/2006/relationships/image" Target="../media/image22.jpg"/><Relationship Id="rId6" Type="http://schemas.openxmlformats.org/officeDocument/2006/relationships/image" Target="../media/image20.jpg"/><Relationship Id="rId7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Relationship Id="rId5" Type="http://schemas.openxmlformats.org/officeDocument/2006/relationships/image" Target="../media/image33.jpg"/><Relationship Id="rId6" Type="http://schemas.openxmlformats.org/officeDocument/2006/relationships/slide" Target="/ppt/slides/slide28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Relationship Id="rId5" Type="http://schemas.openxmlformats.org/officeDocument/2006/relationships/image" Target="../media/image33.jpg"/><Relationship Id="rId6" Type="http://schemas.openxmlformats.org/officeDocument/2006/relationships/slide" Target="/ppt/slides/slide24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Relationship Id="rId5" Type="http://schemas.openxmlformats.org/officeDocument/2006/relationships/image" Target="../media/image33.jpg"/><Relationship Id="rId6" Type="http://schemas.openxmlformats.org/officeDocument/2006/relationships/slide" Target="/ppt/slides/slide24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Relationship Id="rId4" Type="http://schemas.openxmlformats.org/officeDocument/2006/relationships/image" Target="../media/image25.jpg"/><Relationship Id="rId5" Type="http://schemas.openxmlformats.org/officeDocument/2006/relationships/image" Target="../media/image21.jpg"/><Relationship Id="rId6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Relationship Id="rId4" Type="http://schemas.openxmlformats.org/officeDocument/2006/relationships/image" Target="../media/image25.jpg"/><Relationship Id="rId5" Type="http://schemas.openxmlformats.org/officeDocument/2006/relationships/image" Target="../media/image21.jpg"/><Relationship Id="rId6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Relationship Id="rId5" Type="http://schemas.openxmlformats.org/officeDocument/2006/relationships/image" Target="../media/image2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Relationship Id="rId4" Type="http://schemas.openxmlformats.org/officeDocument/2006/relationships/slide" Target="/ppt/slides/slide34.xml"/><Relationship Id="rId5" Type="http://schemas.openxmlformats.org/officeDocument/2006/relationships/image" Target="../media/image3.jpg"/><Relationship Id="rId6" Type="http://schemas.openxmlformats.org/officeDocument/2006/relationships/slide" Target="/ppt/slides/slide35.xml"/><Relationship Id="rId7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Relationship Id="rId4" Type="http://schemas.openxmlformats.org/officeDocument/2006/relationships/image" Target="../media/image3.jpg"/><Relationship Id="rId5" Type="http://schemas.openxmlformats.org/officeDocument/2006/relationships/image" Target="../media/image27.jpg"/><Relationship Id="rId6" Type="http://schemas.openxmlformats.org/officeDocument/2006/relationships/slide" Target="/ppt/slides/slide36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Relationship Id="rId4" Type="http://schemas.openxmlformats.org/officeDocument/2006/relationships/image" Target="../media/image3.jpg"/><Relationship Id="rId5" Type="http://schemas.openxmlformats.org/officeDocument/2006/relationships/image" Target="../media/image27.jpg"/><Relationship Id="rId6" Type="http://schemas.openxmlformats.org/officeDocument/2006/relationships/slide" Target="/ppt/slides/slide32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Relationship Id="rId4" Type="http://schemas.openxmlformats.org/officeDocument/2006/relationships/image" Target="../media/image3.jpg"/><Relationship Id="rId5" Type="http://schemas.openxmlformats.org/officeDocument/2006/relationships/image" Target="../media/image27.jpg"/><Relationship Id="rId6" Type="http://schemas.openxmlformats.org/officeDocument/2006/relationships/slide" Target="/ppt/slides/slide32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slide" Target="/ppt/slides/slide40.xml"/><Relationship Id="rId4" Type="http://schemas.openxmlformats.org/officeDocument/2006/relationships/slide" Target="/ppt/slides/slide41.xml"/><Relationship Id="rId5" Type="http://schemas.openxmlformats.org/officeDocument/2006/relationships/image" Target="../media/image36.jpg"/><Relationship Id="rId6" Type="http://schemas.openxmlformats.org/officeDocument/2006/relationships/image" Target="../media/image34.jpg"/><Relationship Id="rId7" Type="http://schemas.openxmlformats.org/officeDocument/2006/relationships/image" Target="../media/image3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jpg"/><Relationship Id="rId4" Type="http://schemas.openxmlformats.org/officeDocument/2006/relationships/image" Target="../media/image34.jpg"/><Relationship Id="rId5" Type="http://schemas.openxmlformats.org/officeDocument/2006/relationships/image" Target="../media/image32.jpg"/><Relationship Id="rId6" Type="http://schemas.openxmlformats.org/officeDocument/2006/relationships/slide" Target="/ppt/slides/slide4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jpg"/><Relationship Id="rId4" Type="http://schemas.openxmlformats.org/officeDocument/2006/relationships/image" Target="../media/image34.jpg"/><Relationship Id="rId5" Type="http://schemas.openxmlformats.org/officeDocument/2006/relationships/image" Target="../media/image32.jpg"/><Relationship Id="rId6" Type="http://schemas.openxmlformats.org/officeDocument/2006/relationships/slide" Target="/ppt/slides/slide38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jpg"/><Relationship Id="rId4" Type="http://schemas.openxmlformats.org/officeDocument/2006/relationships/image" Target="../media/image34.jpg"/><Relationship Id="rId5" Type="http://schemas.openxmlformats.org/officeDocument/2006/relationships/image" Target="../media/image32.jpg"/><Relationship Id="rId6" Type="http://schemas.openxmlformats.org/officeDocument/2006/relationships/slide" Target="/ppt/slides/slide38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jpg"/><Relationship Id="rId4" Type="http://schemas.openxmlformats.org/officeDocument/2006/relationships/image" Target="../media/image4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jpg"/><Relationship Id="rId4" Type="http://schemas.openxmlformats.org/officeDocument/2006/relationships/image" Target="../media/image4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slide" Target="/ppt/slides/slide46.xml"/><Relationship Id="rId4" Type="http://schemas.openxmlformats.org/officeDocument/2006/relationships/slide" Target="/ppt/slides/slide47.xml"/><Relationship Id="rId5" Type="http://schemas.openxmlformats.org/officeDocument/2006/relationships/image" Target="../media/image43.jpg"/><Relationship Id="rId6" Type="http://schemas.openxmlformats.org/officeDocument/2006/relationships/image" Target="../media/image41.jpg"/><Relationship Id="rId7" Type="http://schemas.openxmlformats.org/officeDocument/2006/relationships/image" Target="../media/image3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Relationship Id="rId5" Type="http://schemas.openxmlformats.org/officeDocument/2006/relationships/image" Target="../media/image38.jpg"/><Relationship Id="rId6" Type="http://schemas.openxmlformats.org/officeDocument/2006/relationships/slide" Target="/ppt/slides/slide48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Relationship Id="rId5" Type="http://schemas.openxmlformats.org/officeDocument/2006/relationships/image" Target="../media/image38.jpg"/><Relationship Id="rId6" Type="http://schemas.openxmlformats.org/officeDocument/2006/relationships/slide" Target="/ppt/slides/slide44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Relationship Id="rId5" Type="http://schemas.openxmlformats.org/officeDocument/2006/relationships/image" Target="../media/image38.jpg"/><Relationship Id="rId6" Type="http://schemas.openxmlformats.org/officeDocument/2006/relationships/slide" Target="/ppt/slides/slide44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jpg"/><Relationship Id="rId4" Type="http://schemas.openxmlformats.org/officeDocument/2006/relationships/image" Target="../media/image3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jpg"/><Relationship Id="rId4" Type="http://schemas.openxmlformats.org/officeDocument/2006/relationships/image" Target="../media/image3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slide" Target="/ppt/slides/slide52.xml"/><Relationship Id="rId4" Type="http://schemas.openxmlformats.org/officeDocument/2006/relationships/slide" Target="/ppt/slides/slide53.xml"/><Relationship Id="rId5" Type="http://schemas.openxmlformats.org/officeDocument/2006/relationships/image" Target="../media/image49.jpg"/><Relationship Id="rId6" Type="http://schemas.openxmlformats.org/officeDocument/2006/relationships/image" Target="../media/image47.jpg"/><Relationship Id="rId7" Type="http://schemas.openxmlformats.org/officeDocument/2006/relationships/image" Target="../media/image4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jpg"/><Relationship Id="rId4" Type="http://schemas.openxmlformats.org/officeDocument/2006/relationships/image" Target="../media/image47.jpg"/><Relationship Id="rId5" Type="http://schemas.openxmlformats.org/officeDocument/2006/relationships/image" Target="../media/image44.jpg"/><Relationship Id="rId6" Type="http://schemas.openxmlformats.org/officeDocument/2006/relationships/slide" Target="/ppt/slides/slide54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jpg"/><Relationship Id="rId4" Type="http://schemas.openxmlformats.org/officeDocument/2006/relationships/image" Target="../media/image47.jpg"/><Relationship Id="rId5" Type="http://schemas.openxmlformats.org/officeDocument/2006/relationships/image" Target="../media/image44.jpg"/><Relationship Id="rId6" Type="http://schemas.openxmlformats.org/officeDocument/2006/relationships/slide" Target="/ppt/slides/slide50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9.jpg"/><Relationship Id="rId4" Type="http://schemas.openxmlformats.org/officeDocument/2006/relationships/image" Target="../media/image47.jpg"/><Relationship Id="rId5" Type="http://schemas.openxmlformats.org/officeDocument/2006/relationships/image" Target="../media/image44.jpg"/><Relationship Id="rId6" Type="http://schemas.openxmlformats.org/officeDocument/2006/relationships/slide" Target="/ppt/slides/slide50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jpg"/><Relationship Id="rId4" Type="http://schemas.openxmlformats.org/officeDocument/2006/relationships/image" Target="../media/image4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jpg"/><Relationship Id="rId4" Type="http://schemas.openxmlformats.org/officeDocument/2006/relationships/image" Target="../media/image46.jpg"/><Relationship Id="rId5" Type="http://schemas.openxmlformats.org/officeDocument/2006/relationships/image" Target="../media/image4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7.xml"/><Relationship Id="rId4" Type="http://schemas.openxmlformats.org/officeDocument/2006/relationships/slide" Target="/ppt/slides/slide8.xml"/><Relationship Id="rId5" Type="http://schemas.openxmlformats.org/officeDocument/2006/relationships/slide" Target="/ppt/slides/slide9.xml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9.jpg"/><Relationship Id="rId6" Type="http://schemas.openxmlformats.org/officeDocument/2006/relationships/slide" Target="/ppt/slides/slide10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9.jpg"/><Relationship Id="rId6" Type="http://schemas.openxmlformats.org/officeDocument/2006/relationships/slide" Target="/ppt/slides/slide6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9.jpg"/><Relationship Id="rId6" Type="http://schemas.openxmlformats.org/officeDocument/2006/relationships/slide" Target="/ppt/slides/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you guess convergence?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 game by Maitrey D.</a:t>
            </a:r>
            <a:endParaRPr sz="1200"/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MSc Conservation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276" name="Google Shape;276;p22"/>
          <p:cNvSpPr/>
          <p:nvPr/>
        </p:nvSpPr>
        <p:spPr>
          <a:xfrm>
            <a:off x="5566475" y="1394525"/>
            <a:ext cx="28770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2">
            <a:hlinkClick action="ppaction://hlinkshowjump?jump=nextslide"/>
          </p:cNvPr>
          <p:cNvSpPr/>
          <p:nvPr/>
        </p:nvSpPr>
        <p:spPr>
          <a:xfrm>
            <a:off x="3658150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22">
            <a:hlinkClick action="ppaction://hlinkshowjump?jump=nextslide"/>
          </p:cNvPr>
          <p:cNvSpPr/>
          <p:nvPr/>
        </p:nvSpPr>
        <p:spPr>
          <a:xfrm>
            <a:off x="4685563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5898625" y="4555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New Zealand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0" name="Google Shape;2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6475" y="2018688"/>
            <a:ext cx="2877100" cy="191616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/>
          <p:nvPr/>
        </p:nvSpPr>
        <p:spPr>
          <a:xfrm>
            <a:off x="705225" y="1394525"/>
            <a:ext cx="2877000" cy="3057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 rotWithShape="1">
          <a:blip r:embed="rId4">
            <a:alphaModFix/>
          </a:blip>
          <a:srcRect b="0" l="6641" r="2999" t="0"/>
          <a:stretch/>
        </p:blipFill>
        <p:spPr>
          <a:xfrm>
            <a:off x="705125" y="2079485"/>
            <a:ext cx="2877102" cy="178956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Madagascar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/>
          <p:nvPr/>
        </p:nvSpPr>
        <p:spPr>
          <a:xfrm>
            <a:off x="5828750" y="1394525"/>
            <a:ext cx="28770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23"/>
          <p:cNvSpPr txBox="1"/>
          <p:nvPr/>
        </p:nvSpPr>
        <p:spPr>
          <a:xfrm>
            <a:off x="6160900" y="4555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New Zealand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0" name="Google Shape;2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750" y="2018688"/>
            <a:ext cx="2877100" cy="191616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/>
          <p:nvPr/>
        </p:nvSpPr>
        <p:spPr>
          <a:xfrm>
            <a:off x="400425" y="1394525"/>
            <a:ext cx="2877000" cy="3057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2" name="Google Shape;292;p23"/>
          <p:cNvPicPr preferRelativeResize="0"/>
          <p:nvPr/>
        </p:nvPicPr>
        <p:blipFill rotWithShape="1">
          <a:blip r:embed="rId4">
            <a:alphaModFix/>
          </a:blip>
          <a:srcRect b="0" l="6641" r="2999" t="0"/>
          <a:stretch/>
        </p:blipFill>
        <p:spPr>
          <a:xfrm>
            <a:off x="400325" y="2079485"/>
            <a:ext cx="2877102" cy="178956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3"/>
          <p:cNvSpPr txBox="1"/>
          <p:nvPr/>
        </p:nvSpPr>
        <p:spPr>
          <a:xfrm>
            <a:off x="7254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Madagascar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23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295" name="Google Shape;295;p23"/>
          <p:cNvSpPr/>
          <p:nvPr/>
        </p:nvSpPr>
        <p:spPr>
          <a:xfrm>
            <a:off x="4096500" y="1532425"/>
            <a:ext cx="951000" cy="634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23"/>
          <p:cNvSpPr/>
          <p:nvPr/>
        </p:nvSpPr>
        <p:spPr>
          <a:xfrm>
            <a:off x="3932400" y="3934850"/>
            <a:ext cx="1573500" cy="641400"/>
          </a:xfrm>
          <a:prstGeom prst="roundRect">
            <a:avLst>
              <a:gd fmla="val 16667" name="adj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It is related to other Afrotheres, including elephants.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23"/>
          <p:cNvSpPr/>
          <p:nvPr/>
        </p:nvSpPr>
        <p:spPr>
          <a:xfrm>
            <a:off x="4056588" y="2767738"/>
            <a:ext cx="1449300" cy="641400"/>
          </a:xfrm>
          <a:prstGeom prst="roundRect">
            <a:avLst>
              <a:gd fmla="val 16667" name="adj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It is a monotreme, an egg laying mammal.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8" name="Google Shape;298;p23"/>
          <p:cNvCxnSpPr>
            <a:stCxn id="292" idx="3"/>
            <a:endCxn id="296" idx="1"/>
          </p:cNvCxnSpPr>
          <p:nvPr/>
        </p:nvCxnSpPr>
        <p:spPr>
          <a:xfrm>
            <a:off x="3277427" y="2974268"/>
            <a:ext cx="654900" cy="12813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99" name="Google Shape;299;p23"/>
          <p:cNvCxnSpPr>
            <a:stCxn id="290" idx="1"/>
            <a:endCxn id="297" idx="3"/>
          </p:cNvCxnSpPr>
          <p:nvPr/>
        </p:nvCxnSpPr>
        <p:spPr>
          <a:xfrm flipH="1">
            <a:off x="5505950" y="2976769"/>
            <a:ext cx="322800" cy="111600"/>
          </a:xfrm>
          <a:prstGeom prst="bentConnector3">
            <a:avLst>
              <a:gd fmla="val 5001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00" name="Google Shape;300;p23"/>
          <p:cNvSpPr txBox="1"/>
          <p:nvPr/>
        </p:nvSpPr>
        <p:spPr>
          <a:xfrm>
            <a:off x="1076125" y="1739425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Streaked tenrec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23"/>
          <p:cNvSpPr txBox="1"/>
          <p:nvPr/>
        </p:nvSpPr>
        <p:spPr>
          <a:xfrm>
            <a:off x="6504550" y="1649700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Lowland echidna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1949250" y="1007113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Both these animals are insectivores, and their taxonomic history is equally convergently convoluted.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308" name="Google Shape;308;p24">
            <a:hlinkClick action="ppaction://hlinkshowjump?jump=nextslide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Google Shape;309;p24">
            <a:hlinkClick action="ppaction://hlinksldjump" r:id="rId3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24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24">
            <a:hlinkClick action="ppaction://hlinksldjump" r:id="rId4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4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4" name="Google Shape;314;p24"/>
          <p:cNvPicPr preferRelativeResize="0"/>
          <p:nvPr/>
        </p:nvPicPr>
        <p:blipFill rotWithShape="1">
          <a:blip r:embed="rId5">
            <a:alphaModFix/>
          </a:blip>
          <a:srcRect b="0" l="13025" r="13590" t="0"/>
          <a:stretch/>
        </p:blipFill>
        <p:spPr>
          <a:xfrm>
            <a:off x="900825" y="1742867"/>
            <a:ext cx="2143575" cy="225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6">
            <a:alphaModFix/>
          </a:blip>
          <a:srcRect b="0" l="1229" r="1229" t="0"/>
          <a:stretch/>
        </p:blipFill>
        <p:spPr>
          <a:xfrm>
            <a:off x="3513800" y="2032900"/>
            <a:ext cx="2130000" cy="18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4"/>
          <p:cNvPicPr preferRelativeResize="0"/>
          <p:nvPr/>
        </p:nvPicPr>
        <p:blipFill rotWithShape="1">
          <a:blip r:embed="rId7">
            <a:alphaModFix/>
          </a:blip>
          <a:srcRect b="0" l="9530" r="16417" t="0"/>
          <a:stretch/>
        </p:blipFill>
        <p:spPr>
          <a:xfrm>
            <a:off x="6113200" y="1975163"/>
            <a:ext cx="2130000" cy="191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322" name="Google Shape;322;p25"/>
          <p:cNvSpPr/>
          <p:nvPr/>
        </p:nvSpPr>
        <p:spPr>
          <a:xfrm>
            <a:off x="916912" y="1453300"/>
            <a:ext cx="2524200" cy="35121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4387222" y="1453225"/>
            <a:ext cx="1826400" cy="25416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1938299" y="4635282"/>
            <a:ext cx="481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25"/>
          <p:cNvSpPr txBox="1"/>
          <p:nvPr/>
        </p:nvSpPr>
        <p:spPr>
          <a:xfrm>
            <a:off x="5126284" y="3645431"/>
            <a:ext cx="3483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25"/>
          <p:cNvSpPr/>
          <p:nvPr/>
        </p:nvSpPr>
        <p:spPr>
          <a:xfrm>
            <a:off x="6616177" y="1453225"/>
            <a:ext cx="1826400" cy="25416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7355249" y="3645431"/>
            <a:ext cx="3483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25"/>
          <p:cNvPicPr preferRelativeResize="0"/>
          <p:nvPr/>
        </p:nvPicPr>
        <p:blipFill rotWithShape="1">
          <a:blip r:embed="rId3">
            <a:alphaModFix/>
          </a:blip>
          <a:srcRect b="0" l="13025" r="13590" t="0"/>
          <a:stretch/>
        </p:blipFill>
        <p:spPr>
          <a:xfrm>
            <a:off x="900825" y="1948848"/>
            <a:ext cx="2540225" cy="266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/>
          <p:cNvPicPr preferRelativeResize="0"/>
          <p:nvPr/>
        </p:nvPicPr>
        <p:blipFill rotWithShape="1">
          <a:blip r:embed="rId4">
            <a:alphaModFix/>
          </a:blip>
          <a:srcRect b="0" l="1229" r="1229" t="0"/>
          <a:stretch/>
        </p:blipFill>
        <p:spPr>
          <a:xfrm>
            <a:off x="4387233" y="1950229"/>
            <a:ext cx="1826458" cy="160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5"/>
          <p:cNvPicPr preferRelativeResize="0"/>
          <p:nvPr/>
        </p:nvPicPr>
        <p:blipFill rotWithShape="1">
          <a:blip r:embed="rId5">
            <a:alphaModFix/>
          </a:blip>
          <a:srcRect b="0" l="9530" r="16417" t="0"/>
          <a:stretch/>
        </p:blipFill>
        <p:spPr>
          <a:xfrm>
            <a:off x="6616198" y="1900719"/>
            <a:ext cx="1826460" cy="164636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5"/>
          <p:cNvSpPr txBox="1"/>
          <p:nvPr/>
        </p:nvSpPr>
        <p:spPr>
          <a:xfrm>
            <a:off x="1225325" y="1584525"/>
            <a:ext cx="20232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Scorpion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(It is an arthropod, 6 limbs)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25"/>
          <p:cNvSpPr txBox="1"/>
          <p:nvPr/>
        </p:nvSpPr>
        <p:spPr>
          <a:xfrm>
            <a:off x="4647526" y="1584523"/>
            <a:ext cx="13251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Lobster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25"/>
          <p:cNvSpPr txBox="1"/>
          <p:nvPr/>
        </p:nvSpPr>
        <p:spPr>
          <a:xfrm>
            <a:off x="6928913" y="1634374"/>
            <a:ext cx="12009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Crab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25"/>
          <p:cNvSpPr txBox="1"/>
          <p:nvPr/>
        </p:nvSpPr>
        <p:spPr>
          <a:xfrm>
            <a:off x="4647525" y="4201050"/>
            <a:ext cx="35094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Both are crustaceans, and decapods.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25"/>
          <p:cNvSpPr/>
          <p:nvPr/>
        </p:nvSpPr>
        <p:spPr>
          <a:xfrm>
            <a:off x="973264" y="3008198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  <p:sp>
        <p:nvSpPr>
          <p:cNvPr id="336" name="Google Shape;336;p25">
            <a:hlinkClick action="ppaction://hlinksldjump" r:id="rId6"/>
          </p:cNvPr>
          <p:cNvSpPr/>
          <p:nvPr/>
        </p:nvSpPr>
        <p:spPr>
          <a:xfrm>
            <a:off x="7750950" y="453580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342" name="Google Shape;342;p26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26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6" name="Google Shape;346;p26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26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8" name="Google Shape;348;p26"/>
          <p:cNvPicPr preferRelativeResize="0"/>
          <p:nvPr/>
        </p:nvPicPr>
        <p:blipFill rotWithShape="1">
          <a:blip r:embed="rId3">
            <a:alphaModFix/>
          </a:blip>
          <a:srcRect b="0" l="13025" r="13590" t="0"/>
          <a:stretch/>
        </p:blipFill>
        <p:spPr>
          <a:xfrm>
            <a:off x="900825" y="1742867"/>
            <a:ext cx="2143575" cy="225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6"/>
          <p:cNvPicPr preferRelativeResize="0"/>
          <p:nvPr/>
        </p:nvPicPr>
        <p:blipFill rotWithShape="1">
          <a:blip r:embed="rId4">
            <a:alphaModFix/>
          </a:blip>
          <a:srcRect b="0" l="1229" r="1229" t="0"/>
          <a:stretch/>
        </p:blipFill>
        <p:spPr>
          <a:xfrm>
            <a:off x="3513800" y="2032900"/>
            <a:ext cx="2130000" cy="18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6"/>
          <p:cNvPicPr preferRelativeResize="0"/>
          <p:nvPr/>
        </p:nvPicPr>
        <p:blipFill rotWithShape="1">
          <a:blip r:embed="rId5">
            <a:alphaModFix/>
          </a:blip>
          <a:srcRect b="0" l="9530" r="16417" t="0"/>
          <a:stretch/>
        </p:blipFill>
        <p:spPr>
          <a:xfrm>
            <a:off x="6113200" y="1975163"/>
            <a:ext cx="2130000" cy="191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6"/>
          <p:cNvSpPr/>
          <p:nvPr/>
        </p:nvSpPr>
        <p:spPr>
          <a:xfrm>
            <a:off x="3969676" y="2293749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26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358" name="Google Shape;358;p27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27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27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27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27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4" name="Google Shape;364;p27"/>
          <p:cNvPicPr preferRelativeResize="0"/>
          <p:nvPr/>
        </p:nvPicPr>
        <p:blipFill rotWithShape="1">
          <a:blip r:embed="rId3">
            <a:alphaModFix/>
          </a:blip>
          <a:srcRect b="0" l="13025" r="13590" t="0"/>
          <a:stretch/>
        </p:blipFill>
        <p:spPr>
          <a:xfrm>
            <a:off x="900825" y="1742867"/>
            <a:ext cx="2143575" cy="225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/>
          <p:cNvPicPr preferRelativeResize="0"/>
          <p:nvPr/>
        </p:nvPicPr>
        <p:blipFill rotWithShape="1">
          <a:blip r:embed="rId4">
            <a:alphaModFix/>
          </a:blip>
          <a:srcRect b="0" l="1229" r="1229" t="0"/>
          <a:stretch/>
        </p:blipFill>
        <p:spPr>
          <a:xfrm>
            <a:off x="3513800" y="2032900"/>
            <a:ext cx="2130000" cy="18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7"/>
          <p:cNvPicPr preferRelativeResize="0"/>
          <p:nvPr/>
        </p:nvPicPr>
        <p:blipFill rotWithShape="1">
          <a:blip r:embed="rId5">
            <a:alphaModFix/>
          </a:blip>
          <a:srcRect b="0" l="9530" r="16417" t="0"/>
          <a:stretch/>
        </p:blipFill>
        <p:spPr>
          <a:xfrm>
            <a:off x="6113200" y="1975163"/>
            <a:ext cx="2130000" cy="191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7"/>
          <p:cNvSpPr/>
          <p:nvPr/>
        </p:nvSpPr>
        <p:spPr>
          <a:xfrm>
            <a:off x="6562301" y="2315124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27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374" name="Google Shape;374;p28"/>
          <p:cNvSpPr/>
          <p:nvPr/>
        </p:nvSpPr>
        <p:spPr>
          <a:xfrm>
            <a:off x="5566475" y="1394525"/>
            <a:ext cx="28770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28">
            <a:hlinkClick action="ppaction://hlinkshowjump?jump=nextslide"/>
          </p:cNvPr>
          <p:cNvSpPr/>
          <p:nvPr/>
        </p:nvSpPr>
        <p:spPr>
          <a:xfrm>
            <a:off x="3658150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28">
            <a:hlinkClick action="ppaction://hlinkshowjump?jump=nextslide"/>
          </p:cNvPr>
          <p:cNvSpPr/>
          <p:nvPr/>
        </p:nvSpPr>
        <p:spPr>
          <a:xfrm>
            <a:off x="4685563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7" name="Google Shape;377;p28"/>
          <p:cNvSpPr txBox="1"/>
          <p:nvPr/>
        </p:nvSpPr>
        <p:spPr>
          <a:xfrm>
            <a:off x="5898575" y="4555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Indonesia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05225" y="1394525"/>
            <a:ext cx="2877000" cy="3057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9" name="Google Shape;379;p28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South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0" name="Google Shape;3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6475" y="1862900"/>
            <a:ext cx="2877000" cy="2133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8"/>
          <p:cNvPicPr preferRelativeResize="0"/>
          <p:nvPr/>
        </p:nvPicPr>
        <p:blipFill rotWithShape="1">
          <a:blip r:embed="rId4">
            <a:alphaModFix/>
          </a:blip>
          <a:srcRect b="0" l="0" r="7680" t="0"/>
          <a:stretch/>
        </p:blipFill>
        <p:spPr>
          <a:xfrm flipH="1">
            <a:off x="725288" y="1821913"/>
            <a:ext cx="2836874" cy="230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9"/>
          <p:cNvSpPr/>
          <p:nvPr/>
        </p:nvSpPr>
        <p:spPr>
          <a:xfrm>
            <a:off x="4818638" y="2536825"/>
            <a:ext cx="1253400" cy="1639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29"/>
          <p:cNvSpPr/>
          <p:nvPr/>
        </p:nvSpPr>
        <p:spPr>
          <a:xfrm>
            <a:off x="3071987" y="2536825"/>
            <a:ext cx="1181700" cy="1639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29"/>
          <p:cNvSpPr/>
          <p:nvPr/>
        </p:nvSpPr>
        <p:spPr>
          <a:xfrm>
            <a:off x="477975" y="1394525"/>
            <a:ext cx="1945500" cy="3153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9" name="Google Shape;389;p29"/>
          <p:cNvSpPr/>
          <p:nvPr/>
        </p:nvSpPr>
        <p:spPr>
          <a:xfrm>
            <a:off x="6712050" y="1394525"/>
            <a:ext cx="1945500" cy="3153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29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391" name="Google Shape;391;p29"/>
          <p:cNvSpPr/>
          <p:nvPr/>
        </p:nvSpPr>
        <p:spPr>
          <a:xfrm>
            <a:off x="4092238" y="1645350"/>
            <a:ext cx="951000" cy="634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p29"/>
          <p:cNvSpPr txBox="1"/>
          <p:nvPr/>
        </p:nvSpPr>
        <p:spPr>
          <a:xfrm>
            <a:off x="687975" y="1678350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Emerald tree  boa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3" name="Google Shape;393;p29"/>
          <p:cNvSpPr txBox="1"/>
          <p:nvPr/>
        </p:nvSpPr>
        <p:spPr>
          <a:xfrm>
            <a:off x="6922025" y="1678350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Green tree python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4" name="Google Shape;394;p29"/>
          <p:cNvPicPr preferRelativeResize="0"/>
          <p:nvPr/>
        </p:nvPicPr>
        <p:blipFill rotWithShape="1">
          <a:blip r:embed="rId3">
            <a:alphaModFix/>
          </a:blip>
          <a:srcRect b="0" l="12020" r="6486" t="0"/>
          <a:stretch/>
        </p:blipFill>
        <p:spPr>
          <a:xfrm>
            <a:off x="6712050" y="2086113"/>
            <a:ext cx="1945498" cy="177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9"/>
          <p:cNvPicPr preferRelativeResize="0"/>
          <p:nvPr/>
        </p:nvPicPr>
        <p:blipFill rotWithShape="1">
          <a:blip r:embed="rId4">
            <a:alphaModFix/>
          </a:blip>
          <a:srcRect b="0" l="0" r="16170" t="0"/>
          <a:stretch/>
        </p:blipFill>
        <p:spPr>
          <a:xfrm flipH="1">
            <a:off x="477975" y="2158808"/>
            <a:ext cx="1945500" cy="174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9"/>
          <p:cNvPicPr preferRelativeResize="0"/>
          <p:nvPr/>
        </p:nvPicPr>
        <p:blipFill rotWithShape="1">
          <a:blip r:embed="rId5">
            <a:alphaModFix/>
          </a:blip>
          <a:srcRect b="12483" l="7880" r="16056" t="9930"/>
          <a:stretch/>
        </p:blipFill>
        <p:spPr>
          <a:xfrm flipH="1">
            <a:off x="4842475" y="2975277"/>
            <a:ext cx="1229425" cy="8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9"/>
          <p:cNvPicPr preferRelativeResize="0"/>
          <p:nvPr/>
        </p:nvPicPr>
        <p:blipFill rotWithShape="1">
          <a:blip r:embed="rId6">
            <a:alphaModFix/>
          </a:blip>
          <a:srcRect b="7433" l="7331" r="23045" t="0"/>
          <a:stretch/>
        </p:blipFill>
        <p:spPr>
          <a:xfrm>
            <a:off x="3071974" y="2863400"/>
            <a:ext cx="1181701" cy="106022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9"/>
          <p:cNvSpPr txBox="1"/>
          <p:nvPr/>
        </p:nvSpPr>
        <p:spPr>
          <a:xfrm>
            <a:off x="6578400" y="4548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Indonesia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p29"/>
          <p:cNvSpPr txBox="1"/>
          <p:nvPr/>
        </p:nvSpPr>
        <p:spPr>
          <a:xfrm>
            <a:off x="337275" y="4577050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South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29"/>
          <p:cNvSpPr txBox="1"/>
          <p:nvPr/>
        </p:nvSpPr>
        <p:spPr>
          <a:xfrm>
            <a:off x="1949250" y="1007113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 the juveniles are strikingly convergently coloured!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406" name="Google Shape;406;p30">
            <a:hlinkClick action="ppaction://hlinksldjump" r:id="rId3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30">
            <a:hlinkClick action="ppaction://hlinksldjump" r:id="rId4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30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p30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30">
            <a:hlinkClick action="ppaction://hlinkshowjump?jump=nextslide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1" name="Google Shape;411;p30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2" name="Google Shape;412;p30"/>
          <p:cNvPicPr preferRelativeResize="0"/>
          <p:nvPr/>
        </p:nvPicPr>
        <p:blipFill rotWithShape="1">
          <a:blip r:embed="rId5">
            <a:alphaModFix/>
          </a:blip>
          <a:srcRect b="0" l="-3226" r="11051" t="0"/>
          <a:stretch/>
        </p:blipFill>
        <p:spPr>
          <a:xfrm>
            <a:off x="6052875" y="1739725"/>
            <a:ext cx="2176726" cy="225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0"/>
          <p:cNvPicPr preferRelativeResize="0"/>
          <p:nvPr/>
        </p:nvPicPr>
        <p:blipFill rotWithShape="1">
          <a:blip r:embed="rId6">
            <a:alphaModFix/>
          </a:blip>
          <a:srcRect b="28407" l="0" r="0" t="0"/>
          <a:stretch/>
        </p:blipFill>
        <p:spPr>
          <a:xfrm>
            <a:off x="914426" y="1841179"/>
            <a:ext cx="2129999" cy="213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0"/>
          <p:cNvPicPr preferRelativeResize="0"/>
          <p:nvPr/>
        </p:nvPicPr>
        <p:blipFill rotWithShape="1">
          <a:blip r:embed="rId7">
            <a:alphaModFix/>
          </a:blip>
          <a:srcRect b="0" l="9680" r="11230" t="0"/>
          <a:stretch/>
        </p:blipFill>
        <p:spPr>
          <a:xfrm>
            <a:off x="3513800" y="1898450"/>
            <a:ext cx="2130000" cy="20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"/>
          <p:cNvSpPr/>
          <p:nvPr/>
        </p:nvSpPr>
        <p:spPr>
          <a:xfrm>
            <a:off x="2817505" y="1555650"/>
            <a:ext cx="1761300" cy="2450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668074" y="1555650"/>
            <a:ext cx="1761300" cy="2450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1" name="Google Shape;421;p31"/>
          <p:cNvSpPr txBox="1"/>
          <p:nvPr/>
        </p:nvSpPr>
        <p:spPr>
          <a:xfrm>
            <a:off x="1380778" y="3669638"/>
            <a:ext cx="3357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2" name="Google Shape;422;p31"/>
          <p:cNvSpPr txBox="1"/>
          <p:nvPr/>
        </p:nvSpPr>
        <p:spPr>
          <a:xfrm>
            <a:off x="3530198" y="3669638"/>
            <a:ext cx="3357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3" name="Google Shape;423;p31"/>
          <p:cNvPicPr preferRelativeResize="0"/>
          <p:nvPr/>
        </p:nvPicPr>
        <p:blipFill rotWithShape="1">
          <a:blip r:embed="rId3">
            <a:alphaModFix/>
          </a:blip>
          <a:srcRect b="0" l="9680" r="11230" t="0"/>
          <a:stretch/>
        </p:blipFill>
        <p:spPr>
          <a:xfrm>
            <a:off x="2817515" y="1923744"/>
            <a:ext cx="1761296" cy="167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1"/>
          <p:cNvPicPr preferRelativeResize="0"/>
          <p:nvPr/>
        </p:nvPicPr>
        <p:blipFill rotWithShape="1">
          <a:blip r:embed="rId4">
            <a:alphaModFix/>
          </a:blip>
          <a:srcRect b="28407" l="0" r="0" t="0"/>
          <a:stretch/>
        </p:blipFill>
        <p:spPr>
          <a:xfrm>
            <a:off x="668095" y="1876387"/>
            <a:ext cx="1761293" cy="176498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1"/>
          <p:cNvSpPr txBox="1"/>
          <p:nvPr>
            <p:ph type="title"/>
          </p:nvPr>
        </p:nvSpPr>
        <p:spPr>
          <a:xfrm>
            <a:off x="1190700" y="393750"/>
            <a:ext cx="7038900" cy="5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426" name="Google Shape;426;p31"/>
          <p:cNvSpPr/>
          <p:nvPr/>
        </p:nvSpPr>
        <p:spPr>
          <a:xfrm>
            <a:off x="5602945" y="1453300"/>
            <a:ext cx="2640300" cy="34623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1"/>
          <p:cNvSpPr txBox="1"/>
          <p:nvPr/>
        </p:nvSpPr>
        <p:spPr>
          <a:xfrm>
            <a:off x="6671308" y="4668459"/>
            <a:ext cx="5034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8" name="Google Shape;428;p31"/>
          <p:cNvPicPr preferRelativeResize="0"/>
          <p:nvPr/>
        </p:nvPicPr>
        <p:blipFill rotWithShape="1">
          <a:blip r:embed="rId5">
            <a:alphaModFix/>
          </a:blip>
          <a:srcRect b="0" l="-3226" r="11051" t="0"/>
          <a:stretch/>
        </p:blipFill>
        <p:spPr>
          <a:xfrm>
            <a:off x="5528200" y="2016505"/>
            <a:ext cx="2698150" cy="263811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1"/>
          <p:cNvSpPr txBox="1"/>
          <p:nvPr/>
        </p:nvSpPr>
        <p:spPr>
          <a:xfrm>
            <a:off x="6090975" y="1624275"/>
            <a:ext cx="17097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Thylacosmilus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(It is a marsupial)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0" name="Google Shape;430;p31"/>
          <p:cNvSpPr txBox="1"/>
          <p:nvPr/>
        </p:nvSpPr>
        <p:spPr>
          <a:xfrm>
            <a:off x="1161200" y="1175450"/>
            <a:ext cx="3056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Both are cats, of the meowing kind.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1" name="Google Shape;431;p31"/>
          <p:cNvSpPr txBox="1"/>
          <p:nvPr/>
        </p:nvSpPr>
        <p:spPr>
          <a:xfrm>
            <a:off x="886076" y="1630348"/>
            <a:ext cx="13251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Smilodon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31"/>
          <p:cNvSpPr txBox="1"/>
          <p:nvPr/>
        </p:nvSpPr>
        <p:spPr>
          <a:xfrm>
            <a:off x="3097713" y="1680099"/>
            <a:ext cx="12009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Homotherium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31">
            <a:hlinkClick action="ppaction://hlinksldjump" r:id="rId6"/>
          </p:cNvPr>
          <p:cNvSpPr/>
          <p:nvPr/>
        </p:nvSpPr>
        <p:spPr>
          <a:xfrm>
            <a:off x="4395575" y="454305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31"/>
          <p:cNvSpPr/>
          <p:nvPr/>
        </p:nvSpPr>
        <p:spPr>
          <a:xfrm>
            <a:off x="5725327" y="3014498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/>
          <p:nvPr/>
        </p:nvSpPr>
        <p:spPr>
          <a:xfrm>
            <a:off x="179721" y="1394525"/>
            <a:ext cx="4776300" cy="342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14"/>
          <p:cNvSpPr txBox="1"/>
          <p:nvPr>
            <p:ph type="title"/>
          </p:nvPr>
        </p:nvSpPr>
        <p:spPr>
          <a:xfrm>
            <a:off x="2496750" y="290900"/>
            <a:ext cx="4150500" cy="8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Convergent Evolution</a:t>
            </a:r>
            <a:endParaRPr/>
          </a:p>
        </p:txBody>
      </p:sp>
      <p:pic>
        <p:nvPicPr>
          <p:cNvPr id="142" name="Google Shape;14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46" y="1663396"/>
            <a:ext cx="4324374" cy="30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4"/>
          <p:cNvSpPr txBox="1"/>
          <p:nvPr>
            <p:ph idx="2" type="body"/>
          </p:nvPr>
        </p:nvSpPr>
        <p:spPr>
          <a:xfrm>
            <a:off x="4953100" y="151155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/>
              <a:t>“W</a:t>
            </a:r>
            <a:r>
              <a:rPr lang="en"/>
              <a:t>here two different groups of organisms accidentally show up at life’s party in the same outfits.” - Ed Yong</a:t>
            </a:r>
            <a:br>
              <a:rPr lang="en"/>
            </a:b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/>
              <a:t>It is an evolutionary process where unrelated organisms have evolved structures, or traits, that have the same ecological or behavioral  function.</a:t>
            </a:r>
            <a:br>
              <a:rPr lang="en"/>
            </a:b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/>
              <a:t>This game is meant to teach about how natural selection can come with surprisingly similar results, given  enough time.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32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32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2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32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32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6" name="Google Shape;446;p32"/>
          <p:cNvPicPr preferRelativeResize="0"/>
          <p:nvPr/>
        </p:nvPicPr>
        <p:blipFill rotWithShape="1">
          <a:blip r:embed="rId3">
            <a:alphaModFix/>
          </a:blip>
          <a:srcRect b="0" l="-3226" r="11051" t="0"/>
          <a:stretch/>
        </p:blipFill>
        <p:spPr>
          <a:xfrm>
            <a:off x="6052875" y="1739725"/>
            <a:ext cx="2176726" cy="225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2"/>
          <p:cNvPicPr preferRelativeResize="0"/>
          <p:nvPr/>
        </p:nvPicPr>
        <p:blipFill rotWithShape="1">
          <a:blip r:embed="rId4">
            <a:alphaModFix/>
          </a:blip>
          <a:srcRect b="28407" l="0" r="0" t="0"/>
          <a:stretch/>
        </p:blipFill>
        <p:spPr>
          <a:xfrm>
            <a:off x="914426" y="1841179"/>
            <a:ext cx="2129999" cy="213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2"/>
          <p:cNvPicPr preferRelativeResize="0"/>
          <p:nvPr/>
        </p:nvPicPr>
        <p:blipFill rotWithShape="1">
          <a:blip r:embed="rId5">
            <a:alphaModFix/>
          </a:blip>
          <a:srcRect b="0" l="9680" r="11230" t="0"/>
          <a:stretch/>
        </p:blipFill>
        <p:spPr>
          <a:xfrm>
            <a:off x="3513800" y="1898450"/>
            <a:ext cx="2130000" cy="20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2"/>
          <p:cNvSpPr/>
          <p:nvPr/>
        </p:nvSpPr>
        <p:spPr>
          <a:xfrm>
            <a:off x="3962888" y="2138401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32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3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456" name="Google Shape;456;p33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33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8" name="Google Shape;458;p33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Google Shape;459;p33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0" name="Google Shape;460;p33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p33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2" name="Google Shape;462;p33"/>
          <p:cNvPicPr preferRelativeResize="0"/>
          <p:nvPr/>
        </p:nvPicPr>
        <p:blipFill rotWithShape="1">
          <a:blip r:embed="rId3">
            <a:alphaModFix/>
          </a:blip>
          <a:srcRect b="0" l="-3226" r="11051" t="0"/>
          <a:stretch/>
        </p:blipFill>
        <p:spPr>
          <a:xfrm>
            <a:off x="6052875" y="1739725"/>
            <a:ext cx="2176726" cy="225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3"/>
          <p:cNvPicPr preferRelativeResize="0"/>
          <p:nvPr/>
        </p:nvPicPr>
        <p:blipFill rotWithShape="1">
          <a:blip r:embed="rId4">
            <a:alphaModFix/>
          </a:blip>
          <a:srcRect b="28407" l="0" r="0" t="0"/>
          <a:stretch/>
        </p:blipFill>
        <p:spPr>
          <a:xfrm>
            <a:off x="914426" y="1841179"/>
            <a:ext cx="2129999" cy="213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3"/>
          <p:cNvPicPr preferRelativeResize="0"/>
          <p:nvPr/>
        </p:nvPicPr>
        <p:blipFill rotWithShape="1">
          <a:blip r:embed="rId5">
            <a:alphaModFix/>
          </a:blip>
          <a:srcRect b="0" l="9680" r="11230" t="0"/>
          <a:stretch/>
        </p:blipFill>
        <p:spPr>
          <a:xfrm>
            <a:off x="3513800" y="1898450"/>
            <a:ext cx="2130000" cy="20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3"/>
          <p:cNvSpPr/>
          <p:nvPr/>
        </p:nvSpPr>
        <p:spPr>
          <a:xfrm>
            <a:off x="1363513" y="2138401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6" name="Google Shape;466;p33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4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472" name="Google Shape;472;p34"/>
          <p:cNvSpPr/>
          <p:nvPr/>
        </p:nvSpPr>
        <p:spPr>
          <a:xfrm>
            <a:off x="914400" y="1394526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p34"/>
          <p:cNvSpPr/>
          <p:nvPr/>
        </p:nvSpPr>
        <p:spPr>
          <a:xfrm>
            <a:off x="6002691" y="1394514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p34">
            <a:hlinkClick action="ppaction://hlinkshowjump?jump=nextslide"/>
          </p:cNvPr>
          <p:cNvSpPr/>
          <p:nvPr/>
        </p:nvSpPr>
        <p:spPr>
          <a:xfrm>
            <a:off x="3444175" y="2740325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Google Shape;475;p34">
            <a:hlinkClick action="ppaction://hlinkshowjump?jump=nextslide"/>
          </p:cNvPr>
          <p:cNvSpPr/>
          <p:nvPr/>
        </p:nvSpPr>
        <p:spPr>
          <a:xfrm>
            <a:off x="4934038" y="2740325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p34"/>
          <p:cNvSpPr txBox="1"/>
          <p:nvPr/>
        </p:nvSpPr>
        <p:spPr>
          <a:xfrm>
            <a:off x="928500" y="45485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New Guinea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7" name="Google Shape;477;p34"/>
          <p:cNvSpPr txBox="1"/>
          <p:nvPr/>
        </p:nvSpPr>
        <p:spPr>
          <a:xfrm>
            <a:off x="6002700" y="4590500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Madagascar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8" name="Google Shape;478;p34"/>
          <p:cNvPicPr preferRelativeResize="0"/>
          <p:nvPr/>
        </p:nvPicPr>
        <p:blipFill rotWithShape="1">
          <a:blip r:embed="rId3">
            <a:alphaModFix/>
          </a:blip>
          <a:srcRect b="1259" l="15427" r="18303" t="-1260"/>
          <a:stretch/>
        </p:blipFill>
        <p:spPr>
          <a:xfrm>
            <a:off x="914400" y="1839150"/>
            <a:ext cx="2226900" cy="2209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ye-ayes also use their elongated finger to pick their NOSE, study finds |  Daily Mail Online" id="479" name="Google Shape;47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2700" y="2004287"/>
            <a:ext cx="2226900" cy="187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5"/>
          <p:cNvSpPr/>
          <p:nvPr/>
        </p:nvSpPr>
        <p:spPr>
          <a:xfrm>
            <a:off x="914400" y="1394526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p35"/>
          <p:cNvSpPr/>
          <p:nvPr/>
        </p:nvSpPr>
        <p:spPr>
          <a:xfrm>
            <a:off x="6002691" y="1394514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6" name="Google Shape;486;p35"/>
          <p:cNvSpPr txBox="1"/>
          <p:nvPr/>
        </p:nvSpPr>
        <p:spPr>
          <a:xfrm>
            <a:off x="928500" y="45485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New Guinea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35"/>
          <p:cNvSpPr txBox="1"/>
          <p:nvPr/>
        </p:nvSpPr>
        <p:spPr>
          <a:xfrm>
            <a:off x="6002700" y="4590500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Madagascar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8" name="Google Shape;488;p35"/>
          <p:cNvPicPr preferRelativeResize="0"/>
          <p:nvPr/>
        </p:nvPicPr>
        <p:blipFill rotWithShape="1">
          <a:blip r:embed="rId3">
            <a:alphaModFix/>
          </a:blip>
          <a:srcRect b="1259" l="15427" r="18303" t="-1260"/>
          <a:stretch/>
        </p:blipFill>
        <p:spPr>
          <a:xfrm>
            <a:off x="914400" y="1839150"/>
            <a:ext cx="2226900" cy="2209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ye-ayes also use their elongated finger to pick their NOSE, study finds |  Daily Mail Online" id="489" name="Google Shape;4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2700" y="2004287"/>
            <a:ext cx="2226900" cy="187916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5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491" name="Google Shape;491;p35"/>
          <p:cNvSpPr/>
          <p:nvPr/>
        </p:nvSpPr>
        <p:spPr>
          <a:xfrm>
            <a:off x="4096500" y="1532425"/>
            <a:ext cx="951000" cy="634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2" name="Google Shape;492;p35"/>
          <p:cNvSpPr txBox="1"/>
          <p:nvPr/>
        </p:nvSpPr>
        <p:spPr>
          <a:xfrm>
            <a:off x="1265050" y="1570575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Striped possum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p35"/>
          <p:cNvSpPr/>
          <p:nvPr/>
        </p:nvSpPr>
        <p:spPr>
          <a:xfrm>
            <a:off x="3447000" y="3085275"/>
            <a:ext cx="1125000" cy="641400"/>
          </a:xfrm>
          <a:prstGeom prst="roundRect">
            <a:avLst>
              <a:gd fmla="val 16667" name="adj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It is a marsupial.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p35"/>
          <p:cNvSpPr/>
          <p:nvPr/>
        </p:nvSpPr>
        <p:spPr>
          <a:xfrm>
            <a:off x="4732950" y="4277300"/>
            <a:ext cx="1125000" cy="641400"/>
          </a:xfrm>
          <a:prstGeom prst="roundRect">
            <a:avLst>
              <a:gd fmla="val 16667" name="adj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It is lemur.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5" name="Google Shape;495;p35"/>
          <p:cNvSpPr txBox="1"/>
          <p:nvPr/>
        </p:nvSpPr>
        <p:spPr>
          <a:xfrm>
            <a:off x="6353450" y="1660300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Aye aye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96" name="Google Shape;496;p35"/>
          <p:cNvCxnSpPr/>
          <p:nvPr/>
        </p:nvCxnSpPr>
        <p:spPr>
          <a:xfrm>
            <a:off x="3141409" y="3172472"/>
            <a:ext cx="305700" cy="233400"/>
          </a:xfrm>
          <a:prstGeom prst="bentConnector3">
            <a:avLst>
              <a:gd fmla="val 4998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497" name="Google Shape;497;p35"/>
          <p:cNvCxnSpPr/>
          <p:nvPr/>
        </p:nvCxnSpPr>
        <p:spPr>
          <a:xfrm flipH="1">
            <a:off x="5295488" y="2943857"/>
            <a:ext cx="714300" cy="1333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98" name="Google Shape;498;p35"/>
          <p:cNvSpPr txBox="1"/>
          <p:nvPr/>
        </p:nvSpPr>
        <p:spPr>
          <a:xfrm>
            <a:off x="2674550" y="1000825"/>
            <a:ext cx="36789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9" name="Google Shape;499;p35"/>
          <p:cNvSpPr txBox="1"/>
          <p:nvPr/>
        </p:nvSpPr>
        <p:spPr>
          <a:xfrm>
            <a:off x="1949250" y="1007113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Both these animals fill the woodpecker niche in their islands.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6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505" name="Google Shape;505;p36">
            <a:hlinkClick action="ppaction://hlinksldjump" r:id="rId3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6" name="Google Shape;506;p36">
            <a:hlinkClick action="ppaction://hlinkshowjump?jump=nextslide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7" name="Google Shape;507;p36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8" name="Google Shape;508;p36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9" name="Google Shape;509;p36">
            <a:hlinkClick action="ppaction://hlinksldjump" r:id="rId4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0" name="Google Shape;510;p36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1" name="Google Shape;511;p36"/>
          <p:cNvPicPr preferRelativeResize="0"/>
          <p:nvPr/>
        </p:nvPicPr>
        <p:blipFill rotWithShape="1">
          <a:blip r:embed="rId5">
            <a:alphaModFix/>
          </a:blip>
          <a:srcRect b="24459" l="7250" r="26352" t="0"/>
          <a:stretch/>
        </p:blipFill>
        <p:spPr>
          <a:xfrm>
            <a:off x="928000" y="2132975"/>
            <a:ext cx="2116426" cy="16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6"/>
          <p:cNvPicPr preferRelativeResize="0"/>
          <p:nvPr/>
        </p:nvPicPr>
        <p:blipFill rotWithShape="1">
          <a:blip r:embed="rId6">
            <a:alphaModFix/>
          </a:blip>
          <a:srcRect b="0" l="7972" r="7217" t="0"/>
          <a:stretch/>
        </p:blipFill>
        <p:spPr>
          <a:xfrm>
            <a:off x="3513800" y="1993300"/>
            <a:ext cx="2130000" cy="1883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hern Reedbuck (Redunca arundinum) | Wildlife Vagabond" id="513" name="Google Shape;513;p36"/>
          <p:cNvPicPr preferRelativeResize="0"/>
          <p:nvPr/>
        </p:nvPicPr>
        <p:blipFill rotWithShape="1">
          <a:blip r:embed="rId7">
            <a:alphaModFix/>
          </a:blip>
          <a:srcRect b="0" l="15516" r="20500" t="0"/>
          <a:stretch/>
        </p:blipFill>
        <p:spPr>
          <a:xfrm>
            <a:off x="6113175" y="1769800"/>
            <a:ext cx="2130000" cy="222036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6"/>
          <p:cNvSpPr txBox="1"/>
          <p:nvPr/>
        </p:nvSpPr>
        <p:spPr>
          <a:xfrm>
            <a:off x="1399875" y="1724600"/>
            <a:ext cx="11979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5" name="Google Shape;515;p36"/>
          <p:cNvSpPr txBox="1"/>
          <p:nvPr/>
        </p:nvSpPr>
        <p:spPr>
          <a:xfrm>
            <a:off x="3862988" y="1571875"/>
            <a:ext cx="14316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North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6" name="Google Shape;516;p36"/>
          <p:cNvSpPr txBox="1"/>
          <p:nvPr/>
        </p:nvSpPr>
        <p:spPr>
          <a:xfrm>
            <a:off x="6579225" y="1481200"/>
            <a:ext cx="11979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Africa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522" name="Google Shape;522;p37"/>
          <p:cNvSpPr/>
          <p:nvPr/>
        </p:nvSpPr>
        <p:spPr>
          <a:xfrm>
            <a:off x="838200" y="1453300"/>
            <a:ext cx="1568400" cy="2182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3" name="Google Shape;523;p37"/>
          <p:cNvSpPr/>
          <p:nvPr/>
        </p:nvSpPr>
        <p:spPr>
          <a:xfrm>
            <a:off x="3437602" y="1453300"/>
            <a:ext cx="2508000" cy="34896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4" name="Google Shape;524;p37"/>
          <p:cNvSpPr txBox="1"/>
          <p:nvPr/>
        </p:nvSpPr>
        <p:spPr>
          <a:xfrm>
            <a:off x="1472842" y="3335744"/>
            <a:ext cx="2991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4452428" y="4615873"/>
            <a:ext cx="4782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p37"/>
          <p:cNvSpPr/>
          <p:nvPr/>
        </p:nvSpPr>
        <p:spPr>
          <a:xfrm>
            <a:off x="6894375" y="1453300"/>
            <a:ext cx="1568400" cy="21822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p37"/>
          <p:cNvSpPr txBox="1"/>
          <p:nvPr/>
        </p:nvSpPr>
        <p:spPr>
          <a:xfrm>
            <a:off x="7529045" y="3412023"/>
            <a:ext cx="2991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8" name="Google Shape;528;p37"/>
          <p:cNvPicPr preferRelativeResize="0"/>
          <p:nvPr/>
        </p:nvPicPr>
        <p:blipFill rotWithShape="1">
          <a:blip r:embed="rId3">
            <a:alphaModFix/>
          </a:blip>
          <a:srcRect b="24459" l="7250" r="26352" t="0"/>
          <a:stretch/>
        </p:blipFill>
        <p:spPr>
          <a:xfrm>
            <a:off x="848214" y="1953765"/>
            <a:ext cx="1558386" cy="118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7"/>
          <p:cNvPicPr preferRelativeResize="0"/>
          <p:nvPr/>
        </p:nvPicPr>
        <p:blipFill rotWithShape="1">
          <a:blip r:embed="rId4">
            <a:alphaModFix/>
          </a:blip>
          <a:srcRect b="0" l="7972" r="7217" t="0"/>
          <a:stretch/>
        </p:blipFill>
        <p:spPr>
          <a:xfrm>
            <a:off x="3437618" y="2241521"/>
            <a:ext cx="2507961" cy="2217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hern Reedbuck (Redunca arundinum) | Wildlife Vagabond" id="530" name="Google Shape;530;p37"/>
          <p:cNvPicPr preferRelativeResize="0"/>
          <p:nvPr/>
        </p:nvPicPr>
        <p:blipFill rotWithShape="1">
          <a:blip r:embed="rId5">
            <a:alphaModFix/>
          </a:blip>
          <a:srcRect b="0" l="15516" r="20500" t="0"/>
          <a:stretch/>
        </p:blipFill>
        <p:spPr>
          <a:xfrm>
            <a:off x="6894375" y="1762558"/>
            <a:ext cx="1568450" cy="163498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7"/>
          <p:cNvSpPr txBox="1"/>
          <p:nvPr/>
        </p:nvSpPr>
        <p:spPr>
          <a:xfrm>
            <a:off x="1023450" y="1571875"/>
            <a:ext cx="11979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Blackbuck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2" name="Google Shape;532;p37"/>
          <p:cNvSpPr txBox="1"/>
          <p:nvPr/>
        </p:nvSpPr>
        <p:spPr>
          <a:xfrm>
            <a:off x="3633524" y="1644125"/>
            <a:ext cx="21105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Pronghorn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(only called an antelope by Americans)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3" name="Google Shape;533;p37"/>
          <p:cNvSpPr txBox="1"/>
          <p:nvPr/>
        </p:nvSpPr>
        <p:spPr>
          <a:xfrm>
            <a:off x="7079625" y="1473950"/>
            <a:ext cx="11979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Reedbuck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4" name="Google Shape;534;p37"/>
          <p:cNvSpPr txBox="1"/>
          <p:nvPr/>
        </p:nvSpPr>
        <p:spPr>
          <a:xfrm>
            <a:off x="626550" y="3780950"/>
            <a:ext cx="19917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Actually an antelope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5" name="Google Shape;535;p37"/>
          <p:cNvSpPr txBox="1"/>
          <p:nvPr/>
        </p:nvSpPr>
        <p:spPr>
          <a:xfrm>
            <a:off x="6682725" y="3780950"/>
            <a:ext cx="19917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Actually an antelope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p37"/>
          <p:cNvSpPr/>
          <p:nvPr/>
        </p:nvSpPr>
        <p:spPr>
          <a:xfrm>
            <a:off x="3512477" y="3028148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  <p:sp>
        <p:nvSpPr>
          <p:cNvPr id="537" name="Google Shape;537;p37">
            <a:hlinkClick action="ppaction://hlinksldjump" r:id="rId6"/>
          </p:cNvPr>
          <p:cNvSpPr/>
          <p:nvPr/>
        </p:nvSpPr>
        <p:spPr>
          <a:xfrm>
            <a:off x="7750950" y="453580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8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543" name="Google Shape;543;p38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4" name="Google Shape;544;p38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5" name="Google Shape;545;p38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6" name="Google Shape;546;p38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7" name="Google Shape;547;p38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8" name="Google Shape;548;p38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9" name="Google Shape;549;p38"/>
          <p:cNvPicPr preferRelativeResize="0"/>
          <p:nvPr/>
        </p:nvPicPr>
        <p:blipFill rotWithShape="1">
          <a:blip r:embed="rId3">
            <a:alphaModFix/>
          </a:blip>
          <a:srcRect b="24459" l="7250" r="26352" t="0"/>
          <a:stretch/>
        </p:blipFill>
        <p:spPr>
          <a:xfrm>
            <a:off x="928000" y="2132975"/>
            <a:ext cx="2116426" cy="16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8"/>
          <p:cNvPicPr preferRelativeResize="0"/>
          <p:nvPr/>
        </p:nvPicPr>
        <p:blipFill rotWithShape="1">
          <a:blip r:embed="rId4">
            <a:alphaModFix/>
          </a:blip>
          <a:srcRect b="0" l="7972" r="7217" t="0"/>
          <a:stretch/>
        </p:blipFill>
        <p:spPr>
          <a:xfrm>
            <a:off x="3513800" y="1993300"/>
            <a:ext cx="2130000" cy="1883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hern Reedbuck (Redunca arundinum) | Wildlife Vagabond" id="551" name="Google Shape;551;p38"/>
          <p:cNvPicPr preferRelativeResize="0"/>
          <p:nvPr/>
        </p:nvPicPr>
        <p:blipFill rotWithShape="1">
          <a:blip r:embed="rId5">
            <a:alphaModFix/>
          </a:blip>
          <a:srcRect b="0" l="15516" r="20500" t="0"/>
          <a:stretch/>
        </p:blipFill>
        <p:spPr>
          <a:xfrm>
            <a:off x="6113175" y="1769800"/>
            <a:ext cx="2130000" cy="222036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8"/>
          <p:cNvSpPr/>
          <p:nvPr/>
        </p:nvSpPr>
        <p:spPr>
          <a:xfrm>
            <a:off x="1363488" y="2279499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3" name="Google Shape;553;p38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9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559" name="Google Shape;559;p39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0" name="Google Shape;560;p39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1" name="Google Shape;561;p39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2" name="Google Shape;562;p39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p39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4" name="Google Shape;564;p39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5" name="Google Shape;565;p39"/>
          <p:cNvPicPr preferRelativeResize="0"/>
          <p:nvPr/>
        </p:nvPicPr>
        <p:blipFill rotWithShape="1">
          <a:blip r:embed="rId3">
            <a:alphaModFix/>
          </a:blip>
          <a:srcRect b="24459" l="7250" r="26352" t="0"/>
          <a:stretch/>
        </p:blipFill>
        <p:spPr>
          <a:xfrm>
            <a:off x="928000" y="2132975"/>
            <a:ext cx="2116426" cy="16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9"/>
          <p:cNvPicPr preferRelativeResize="0"/>
          <p:nvPr/>
        </p:nvPicPr>
        <p:blipFill rotWithShape="1">
          <a:blip r:embed="rId4">
            <a:alphaModFix/>
          </a:blip>
          <a:srcRect b="0" l="7972" r="7217" t="0"/>
          <a:stretch/>
        </p:blipFill>
        <p:spPr>
          <a:xfrm>
            <a:off x="3513800" y="1993300"/>
            <a:ext cx="2130000" cy="1883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hern Reedbuck (Redunca arundinum) | Wildlife Vagabond" id="567" name="Google Shape;567;p39"/>
          <p:cNvPicPr preferRelativeResize="0"/>
          <p:nvPr/>
        </p:nvPicPr>
        <p:blipFill rotWithShape="1">
          <a:blip r:embed="rId5">
            <a:alphaModFix/>
          </a:blip>
          <a:srcRect b="0" l="15516" r="20500" t="0"/>
          <a:stretch/>
        </p:blipFill>
        <p:spPr>
          <a:xfrm>
            <a:off x="6113175" y="1769800"/>
            <a:ext cx="2130000" cy="222036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9"/>
          <p:cNvSpPr/>
          <p:nvPr/>
        </p:nvSpPr>
        <p:spPr>
          <a:xfrm>
            <a:off x="6562301" y="2315124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9" name="Google Shape;569;p39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0"/>
          <p:cNvSpPr/>
          <p:nvPr/>
        </p:nvSpPr>
        <p:spPr>
          <a:xfrm>
            <a:off x="4922050" y="2700275"/>
            <a:ext cx="1460700" cy="2025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5" name="Google Shape;575;p40"/>
          <p:cNvSpPr/>
          <p:nvPr/>
        </p:nvSpPr>
        <p:spPr>
          <a:xfrm>
            <a:off x="2704300" y="2700275"/>
            <a:ext cx="1460700" cy="2025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6" name="Google Shape;576;p40"/>
          <p:cNvSpPr/>
          <p:nvPr/>
        </p:nvSpPr>
        <p:spPr>
          <a:xfrm>
            <a:off x="477975" y="1394525"/>
            <a:ext cx="1945500" cy="3153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7" name="Google Shape;577;p40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578" name="Google Shape;578;p40"/>
          <p:cNvSpPr/>
          <p:nvPr/>
        </p:nvSpPr>
        <p:spPr>
          <a:xfrm>
            <a:off x="6712050" y="1394525"/>
            <a:ext cx="1945500" cy="3153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9" name="Google Shape;579;p40">
            <a:hlinkClick action="ppaction://hlinkshowjump?jump=nextslide"/>
          </p:cNvPr>
          <p:cNvSpPr/>
          <p:nvPr/>
        </p:nvSpPr>
        <p:spPr>
          <a:xfrm>
            <a:off x="3432188" y="1787750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Google Shape;580;p40">
            <a:hlinkClick action="ppaction://hlinkshowjump?jump=nextslide"/>
          </p:cNvPr>
          <p:cNvSpPr/>
          <p:nvPr/>
        </p:nvSpPr>
        <p:spPr>
          <a:xfrm>
            <a:off x="4922050" y="1787750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1" name="Google Shape;581;p40"/>
          <p:cNvSpPr txBox="1"/>
          <p:nvPr/>
        </p:nvSpPr>
        <p:spPr>
          <a:xfrm>
            <a:off x="257025" y="4590500"/>
            <a:ext cx="23874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Australasia and East Africa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2" name="Google Shape;582;p40"/>
          <p:cNvSpPr txBox="1"/>
          <p:nvPr/>
        </p:nvSpPr>
        <p:spPr>
          <a:xfrm>
            <a:off x="6682800" y="4590500"/>
            <a:ext cx="20040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northern Eurasia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3" name="Google Shape;583;p40"/>
          <p:cNvPicPr preferRelativeResize="0"/>
          <p:nvPr/>
        </p:nvPicPr>
        <p:blipFill rotWithShape="1">
          <a:blip r:embed="rId3">
            <a:alphaModFix/>
          </a:blip>
          <a:srcRect b="10628" l="67174" r="0" t="2256"/>
          <a:stretch/>
        </p:blipFill>
        <p:spPr>
          <a:xfrm>
            <a:off x="477975" y="1692150"/>
            <a:ext cx="1945499" cy="255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0"/>
          <p:cNvPicPr preferRelativeResize="0"/>
          <p:nvPr/>
        </p:nvPicPr>
        <p:blipFill rotWithShape="1">
          <a:blip r:embed="rId4">
            <a:alphaModFix/>
          </a:blip>
          <a:srcRect b="8442" l="0" r="0" t="10375"/>
          <a:stretch/>
        </p:blipFill>
        <p:spPr>
          <a:xfrm>
            <a:off x="6712000" y="1787752"/>
            <a:ext cx="1945600" cy="236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0"/>
          <p:cNvPicPr preferRelativeResize="0"/>
          <p:nvPr/>
        </p:nvPicPr>
        <p:blipFill rotWithShape="1">
          <a:blip r:embed="rId5">
            <a:alphaModFix/>
          </a:blip>
          <a:srcRect b="10776" l="27704" r="9171" t="6898"/>
          <a:stretch/>
        </p:blipFill>
        <p:spPr>
          <a:xfrm>
            <a:off x="4922050" y="2998850"/>
            <a:ext cx="14607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0"/>
          <p:cNvPicPr preferRelativeResize="0"/>
          <p:nvPr/>
        </p:nvPicPr>
        <p:blipFill rotWithShape="1">
          <a:blip r:embed="rId6">
            <a:alphaModFix/>
          </a:blip>
          <a:srcRect b="35848" l="23553" r="0" t="0"/>
          <a:stretch/>
        </p:blipFill>
        <p:spPr>
          <a:xfrm>
            <a:off x="2721675" y="2905750"/>
            <a:ext cx="1443350" cy="16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1"/>
          <p:cNvSpPr/>
          <p:nvPr/>
        </p:nvSpPr>
        <p:spPr>
          <a:xfrm>
            <a:off x="4859411" y="3100875"/>
            <a:ext cx="1181700" cy="1639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2" name="Google Shape;592;p41"/>
          <p:cNvSpPr/>
          <p:nvPr/>
        </p:nvSpPr>
        <p:spPr>
          <a:xfrm>
            <a:off x="3065050" y="3100875"/>
            <a:ext cx="1181700" cy="1639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593;p41"/>
          <p:cNvSpPr/>
          <p:nvPr/>
        </p:nvSpPr>
        <p:spPr>
          <a:xfrm>
            <a:off x="477975" y="1394525"/>
            <a:ext cx="1945500" cy="3153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4" name="Google Shape;594;p41"/>
          <p:cNvSpPr/>
          <p:nvPr/>
        </p:nvSpPr>
        <p:spPr>
          <a:xfrm>
            <a:off x="6712050" y="1394525"/>
            <a:ext cx="1945500" cy="3153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5" name="Google Shape;595;p41"/>
          <p:cNvSpPr txBox="1"/>
          <p:nvPr/>
        </p:nvSpPr>
        <p:spPr>
          <a:xfrm>
            <a:off x="257025" y="4590500"/>
            <a:ext cx="23874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Australasia and East Africa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6" name="Google Shape;596;p41"/>
          <p:cNvSpPr txBox="1"/>
          <p:nvPr/>
        </p:nvSpPr>
        <p:spPr>
          <a:xfrm>
            <a:off x="6682800" y="4590500"/>
            <a:ext cx="20040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northern Eurasia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7" name="Google Shape;597;p41"/>
          <p:cNvPicPr preferRelativeResize="0"/>
          <p:nvPr/>
        </p:nvPicPr>
        <p:blipFill rotWithShape="1">
          <a:blip r:embed="rId3">
            <a:alphaModFix/>
          </a:blip>
          <a:srcRect b="10628" l="67174" r="0" t="2256"/>
          <a:stretch/>
        </p:blipFill>
        <p:spPr>
          <a:xfrm>
            <a:off x="477975" y="1692150"/>
            <a:ext cx="1945499" cy="255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1"/>
          <p:cNvPicPr preferRelativeResize="0"/>
          <p:nvPr/>
        </p:nvPicPr>
        <p:blipFill rotWithShape="1">
          <a:blip r:embed="rId4">
            <a:alphaModFix/>
          </a:blip>
          <a:srcRect b="8442" l="0" r="0" t="10375"/>
          <a:stretch/>
        </p:blipFill>
        <p:spPr>
          <a:xfrm>
            <a:off x="6712000" y="1787752"/>
            <a:ext cx="1945600" cy="236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1"/>
          <p:cNvPicPr preferRelativeResize="0"/>
          <p:nvPr/>
        </p:nvPicPr>
        <p:blipFill rotWithShape="1">
          <a:blip r:embed="rId5">
            <a:alphaModFix/>
          </a:blip>
          <a:srcRect b="10776" l="27704" r="9171" t="6898"/>
          <a:stretch/>
        </p:blipFill>
        <p:spPr>
          <a:xfrm>
            <a:off x="4859411" y="3342448"/>
            <a:ext cx="1181838" cy="115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1"/>
          <p:cNvPicPr preferRelativeResize="0"/>
          <p:nvPr/>
        </p:nvPicPr>
        <p:blipFill rotWithShape="1">
          <a:blip r:embed="rId6">
            <a:alphaModFix/>
          </a:blip>
          <a:srcRect b="35848" l="23553" r="0" t="0"/>
          <a:stretch/>
        </p:blipFill>
        <p:spPr>
          <a:xfrm>
            <a:off x="3079108" y="3267122"/>
            <a:ext cx="1167801" cy="130663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1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602" name="Google Shape;602;p41"/>
          <p:cNvSpPr/>
          <p:nvPr/>
        </p:nvSpPr>
        <p:spPr>
          <a:xfrm>
            <a:off x="4092238" y="1264350"/>
            <a:ext cx="951000" cy="634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3" name="Google Shape;603;p41"/>
          <p:cNvSpPr/>
          <p:nvPr/>
        </p:nvSpPr>
        <p:spPr>
          <a:xfrm>
            <a:off x="2843025" y="2313338"/>
            <a:ext cx="1573500" cy="641400"/>
          </a:xfrm>
          <a:prstGeom prst="roundRect">
            <a:avLst>
              <a:gd fmla="val 16667" name="adj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It is flowering plant, an angiosperm.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4" name="Google Shape;604;p41"/>
          <p:cNvSpPr/>
          <p:nvPr/>
        </p:nvSpPr>
        <p:spPr>
          <a:xfrm>
            <a:off x="4725588" y="2313350"/>
            <a:ext cx="1449300" cy="641400"/>
          </a:xfrm>
          <a:prstGeom prst="roundRect">
            <a:avLst>
              <a:gd fmla="val 16667" name="adj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It is a gymnosperm, belonging with pines and cedars.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05" name="Google Shape;605;p41"/>
          <p:cNvCxnSpPr>
            <a:stCxn id="597" idx="3"/>
            <a:endCxn id="603" idx="1"/>
          </p:cNvCxnSpPr>
          <p:nvPr/>
        </p:nvCxnSpPr>
        <p:spPr>
          <a:xfrm flipH="1" rot="10800000">
            <a:off x="2423474" y="2633975"/>
            <a:ext cx="419700" cy="337500"/>
          </a:xfrm>
          <a:prstGeom prst="bentConnector3">
            <a:avLst>
              <a:gd fmla="val 4998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06" name="Google Shape;606;p41"/>
          <p:cNvCxnSpPr>
            <a:stCxn id="598" idx="1"/>
            <a:endCxn id="604" idx="3"/>
          </p:cNvCxnSpPr>
          <p:nvPr/>
        </p:nvCxnSpPr>
        <p:spPr>
          <a:xfrm rot="10800000">
            <a:off x="6175000" y="2633978"/>
            <a:ext cx="537000" cy="337500"/>
          </a:xfrm>
          <a:prstGeom prst="bentConnector3">
            <a:avLst>
              <a:gd fmla="val 5001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07" name="Google Shape;607;p41"/>
          <p:cNvSpPr txBox="1"/>
          <p:nvPr/>
        </p:nvSpPr>
        <p:spPr>
          <a:xfrm>
            <a:off x="687975" y="1471350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Casuarina 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sp.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8" name="Google Shape;608;p41"/>
          <p:cNvSpPr txBox="1"/>
          <p:nvPr/>
        </p:nvSpPr>
        <p:spPr>
          <a:xfrm>
            <a:off x="6922050" y="1532425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White spruce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1309725" y="10202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Divergent or parallel evolution</a:t>
            </a:r>
            <a:endParaRPr/>
          </a:p>
        </p:txBody>
      </p:sp>
      <p:cxnSp>
        <p:nvCxnSpPr>
          <p:cNvPr id="149" name="Google Shape;149;p15"/>
          <p:cNvCxnSpPr/>
          <p:nvPr/>
        </p:nvCxnSpPr>
        <p:spPr>
          <a:xfrm flipH="1" rot="10800000">
            <a:off x="5094840" y="2705850"/>
            <a:ext cx="7200" cy="1259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15"/>
          <p:cNvCxnSpPr/>
          <p:nvPr/>
        </p:nvCxnSpPr>
        <p:spPr>
          <a:xfrm rot="10800000">
            <a:off x="4701686" y="2236198"/>
            <a:ext cx="400500" cy="499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1" name="Google Shape;151;p15"/>
          <p:cNvCxnSpPr/>
          <p:nvPr/>
        </p:nvCxnSpPr>
        <p:spPr>
          <a:xfrm flipH="1" rot="10800000">
            <a:off x="5102202" y="2215560"/>
            <a:ext cx="372600" cy="519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2" name="Google Shape;152;p15"/>
          <p:cNvCxnSpPr/>
          <p:nvPr/>
        </p:nvCxnSpPr>
        <p:spPr>
          <a:xfrm rot="10800000">
            <a:off x="6363872" y="3011663"/>
            <a:ext cx="2100" cy="950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5"/>
          <p:cNvCxnSpPr/>
          <p:nvPr/>
        </p:nvCxnSpPr>
        <p:spPr>
          <a:xfrm rot="10800000">
            <a:off x="6076347" y="2210663"/>
            <a:ext cx="23100" cy="396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4" name="Google Shape;154;p15"/>
          <p:cNvCxnSpPr/>
          <p:nvPr/>
        </p:nvCxnSpPr>
        <p:spPr>
          <a:xfrm flipH="1" rot="10800000">
            <a:off x="6708947" y="2211538"/>
            <a:ext cx="9300" cy="39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5" name="Google Shape;155;p15"/>
          <p:cNvCxnSpPr/>
          <p:nvPr/>
        </p:nvCxnSpPr>
        <p:spPr>
          <a:xfrm>
            <a:off x="6101497" y="2598388"/>
            <a:ext cx="299700" cy="4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6" name="Google Shape;156;p15"/>
          <p:cNvCxnSpPr/>
          <p:nvPr/>
        </p:nvCxnSpPr>
        <p:spPr>
          <a:xfrm flipH="1">
            <a:off x="6374322" y="2602538"/>
            <a:ext cx="342900" cy="36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15"/>
          <p:cNvCxnSpPr/>
          <p:nvPr/>
        </p:nvCxnSpPr>
        <p:spPr>
          <a:xfrm rot="10800000">
            <a:off x="7715006" y="3522500"/>
            <a:ext cx="2100" cy="440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15"/>
          <p:cNvCxnSpPr/>
          <p:nvPr/>
        </p:nvCxnSpPr>
        <p:spPr>
          <a:xfrm rot="10800000">
            <a:off x="8018703" y="2190047"/>
            <a:ext cx="6600" cy="793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9" name="Google Shape;159;p15"/>
          <p:cNvCxnSpPr/>
          <p:nvPr/>
        </p:nvCxnSpPr>
        <p:spPr>
          <a:xfrm rot="10800000">
            <a:off x="7303942" y="2200547"/>
            <a:ext cx="900" cy="78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60" name="Google Shape;160;p15"/>
          <p:cNvCxnSpPr/>
          <p:nvPr/>
        </p:nvCxnSpPr>
        <p:spPr>
          <a:xfrm flipH="1">
            <a:off x="7680000" y="2981475"/>
            <a:ext cx="342900" cy="535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61" name="Google Shape;161;p15"/>
          <p:cNvCxnSpPr/>
          <p:nvPr/>
        </p:nvCxnSpPr>
        <p:spPr>
          <a:xfrm>
            <a:off x="7296750" y="2976947"/>
            <a:ext cx="418200" cy="490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15"/>
          <p:cNvSpPr/>
          <p:nvPr/>
        </p:nvSpPr>
        <p:spPr>
          <a:xfrm>
            <a:off x="5344865" y="2169400"/>
            <a:ext cx="198300" cy="198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15"/>
          <p:cNvSpPr/>
          <p:nvPr/>
        </p:nvSpPr>
        <p:spPr>
          <a:xfrm>
            <a:off x="4643940" y="2169400"/>
            <a:ext cx="198300" cy="198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15"/>
          <p:cNvSpPr/>
          <p:nvPr/>
        </p:nvSpPr>
        <p:spPr>
          <a:xfrm>
            <a:off x="5978622" y="2164438"/>
            <a:ext cx="198300" cy="198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6614447" y="2164438"/>
            <a:ext cx="198300" cy="198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7200550" y="2169400"/>
            <a:ext cx="198300" cy="198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15"/>
          <p:cNvSpPr/>
          <p:nvPr/>
        </p:nvSpPr>
        <p:spPr>
          <a:xfrm>
            <a:off x="7922850" y="2152450"/>
            <a:ext cx="198300" cy="198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8" name="Google Shape;168;p15"/>
          <p:cNvCxnSpPr/>
          <p:nvPr/>
        </p:nvCxnSpPr>
        <p:spPr>
          <a:xfrm flipH="1">
            <a:off x="7351225" y="3052875"/>
            <a:ext cx="201600" cy="2199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15"/>
          <p:cNvCxnSpPr/>
          <p:nvPr/>
        </p:nvCxnSpPr>
        <p:spPr>
          <a:xfrm flipH="1">
            <a:off x="7412350" y="3112100"/>
            <a:ext cx="201600" cy="2199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5"/>
          <p:cNvCxnSpPr/>
          <p:nvPr/>
        </p:nvCxnSpPr>
        <p:spPr>
          <a:xfrm>
            <a:off x="7821500" y="3034575"/>
            <a:ext cx="231900" cy="171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5"/>
          <p:cNvCxnSpPr/>
          <p:nvPr/>
        </p:nvCxnSpPr>
        <p:spPr>
          <a:xfrm>
            <a:off x="7877038" y="2977744"/>
            <a:ext cx="231900" cy="171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2" name="Google Shape;172;p15"/>
          <p:cNvSpPr/>
          <p:nvPr/>
        </p:nvSpPr>
        <p:spPr>
          <a:xfrm>
            <a:off x="5012840" y="2662125"/>
            <a:ext cx="198300" cy="109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15"/>
          <p:cNvSpPr/>
          <p:nvPr/>
        </p:nvSpPr>
        <p:spPr>
          <a:xfrm>
            <a:off x="6265772" y="2901988"/>
            <a:ext cx="198300" cy="109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15"/>
          <p:cNvSpPr/>
          <p:nvPr/>
        </p:nvSpPr>
        <p:spPr>
          <a:xfrm>
            <a:off x="7616900" y="3409571"/>
            <a:ext cx="198300" cy="1098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15"/>
          <p:cNvSpPr txBox="1"/>
          <p:nvPr/>
        </p:nvSpPr>
        <p:spPr>
          <a:xfrm>
            <a:off x="4542240" y="1658325"/>
            <a:ext cx="1112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Homology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15"/>
          <p:cNvSpPr txBox="1"/>
          <p:nvPr/>
        </p:nvSpPr>
        <p:spPr>
          <a:xfrm>
            <a:off x="5884150" y="1658325"/>
            <a:ext cx="1112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Parallelism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15"/>
          <p:cNvSpPr txBox="1"/>
          <p:nvPr/>
        </p:nvSpPr>
        <p:spPr>
          <a:xfrm>
            <a:off x="7048992" y="1658325"/>
            <a:ext cx="1233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Convergence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15"/>
          <p:cNvSpPr txBox="1"/>
          <p:nvPr/>
        </p:nvSpPr>
        <p:spPr>
          <a:xfrm>
            <a:off x="7714950" y="4083275"/>
            <a:ext cx="1350000" cy="440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more distant common ancestor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9" name="Google Shape;179;p15"/>
          <p:cNvCxnSpPr>
            <a:stCxn id="178" idx="0"/>
            <a:endCxn id="174" idx="3"/>
          </p:cNvCxnSpPr>
          <p:nvPr/>
        </p:nvCxnSpPr>
        <p:spPr>
          <a:xfrm flipH="1" rot="5400000">
            <a:off x="7793100" y="3486425"/>
            <a:ext cx="618900" cy="574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0" name="Google Shape;180;p15"/>
          <p:cNvSpPr txBox="1"/>
          <p:nvPr/>
        </p:nvSpPr>
        <p:spPr>
          <a:xfrm>
            <a:off x="5153275" y="4099175"/>
            <a:ext cx="1565100" cy="440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ancestor that had the initial feature, that led to later similarity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1" name="Google Shape;181;p15"/>
          <p:cNvCxnSpPr>
            <a:stCxn id="180" idx="0"/>
            <a:endCxn id="173" idx="1"/>
          </p:cNvCxnSpPr>
          <p:nvPr/>
        </p:nvCxnSpPr>
        <p:spPr>
          <a:xfrm rot="-5400000">
            <a:off x="5529625" y="3362975"/>
            <a:ext cx="1142400" cy="330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2" name="Google Shape;182;p15"/>
          <p:cNvSpPr txBox="1"/>
          <p:nvPr/>
        </p:nvSpPr>
        <p:spPr>
          <a:xfrm>
            <a:off x="2381250" y="4099325"/>
            <a:ext cx="2381100" cy="440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ancestor that had the same feature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3" name="Google Shape;183;p15"/>
          <p:cNvCxnSpPr>
            <a:stCxn id="182" idx="0"/>
            <a:endCxn id="172" idx="1"/>
          </p:cNvCxnSpPr>
          <p:nvPr/>
        </p:nvCxnSpPr>
        <p:spPr>
          <a:xfrm rot="-5400000">
            <a:off x="3601050" y="2687675"/>
            <a:ext cx="1382400" cy="1440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2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614" name="Google Shape;614;p42"/>
          <p:cNvSpPr/>
          <p:nvPr/>
        </p:nvSpPr>
        <p:spPr>
          <a:xfrm>
            <a:off x="556647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5" name="Google Shape;615;p42">
            <a:hlinkClick action="ppaction://hlinkshowjump?jump=nextslide"/>
          </p:cNvPr>
          <p:cNvSpPr/>
          <p:nvPr/>
        </p:nvSpPr>
        <p:spPr>
          <a:xfrm>
            <a:off x="3658150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6" name="Google Shape;616;p42">
            <a:hlinkClick action="ppaction://hlinkshowjump?jump=nextslide"/>
          </p:cNvPr>
          <p:cNvSpPr/>
          <p:nvPr/>
        </p:nvSpPr>
        <p:spPr>
          <a:xfrm>
            <a:off x="4685563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7" name="Google Shape;617;p42"/>
          <p:cNvSpPr txBox="1"/>
          <p:nvPr/>
        </p:nvSpPr>
        <p:spPr>
          <a:xfrm>
            <a:off x="5898575" y="4603740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 Africa and West Asia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42"/>
          <p:cNvSpPr/>
          <p:nvPr/>
        </p:nvSpPr>
        <p:spPr>
          <a:xfrm>
            <a:off x="70522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9" name="Google Shape;619;p42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0" name="Google Shape;620;p42"/>
          <p:cNvSpPr txBox="1"/>
          <p:nvPr/>
        </p:nvSpPr>
        <p:spPr>
          <a:xfrm>
            <a:off x="1949250" y="958788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Bonus: Which is named after the Kangaroo?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1" name="Google Shape;621;p42"/>
          <p:cNvPicPr preferRelativeResize="0"/>
          <p:nvPr/>
        </p:nvPicPr>
        <p:blipFill rotWithShape="1">
          <a:blip r:embed="rId3">
            <a:alphaModFix/>
          </a:blip>
          <a:srcRect b="0" l="1199" r="9943" t="0"/>
          <a:stretch/>
        </p:blipFill>
        <p:spPr>
          <a:xfrm flipH="1">
            <a:off x="724279" y="1911863"/>
            <a:ext cx="2838900" cy="212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2"/>
          <p:cNvPicPr preferRelativeResize="0"/>
          <p:nvPr/>
        </p:nvPicPr>
        <p:blipFill rotWithShape="1">
          <a:blip r:embed="rId4">
            <a:alphaModFix/>
          </a:blip>
          <a:srcRect b="0" l="8" r="18158" t="0"/>
          <a:stretch/>
        </p:blipFill>
        <p:spPr>
          <a:xfrm flipH="1">
            <a:off x="5585518" y="1818825"/>
            <a:ext cx="2838900" cy="231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3"/>
          <p:cNvSpPr/>
          <p:nvPr/>
        </p:nvSpPr>
        <p:spPr>
          <a:xfrm>
            <a:off x="6211587" y="1394523"/>
            <a:ext cx="2232000" cy="2452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8" name="Google Shape;628;p43"/>
          <p:cNvSpPr txBox="1"/>
          <p:nvPr/>
        </p:nvSpPr>
        <p:spPr>
          <a:xfrm>
            <a:off x="6469184" y="3878586"/>
            <a:ext cx="17169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 Africa and West Asia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9" name="Google Shape;629;p43"/>
          <p:cNvSpPr/>
          <p:nvPr/>
        </p:nvSpPr>
        <p:spPr>
          <a:xfrm>
            <a:off x="705125" y="1394523"/>
            <a:ext cx="2232000" cy="2452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0" name="Google Shape;630;p43"/>
          <p:cNvSpPr txBox="1"/>
          <p:nvPr/>
        </p:nvSpPr>
        <p:spPr>
          <a:xfrm>
            <a:off x="957264" y="3874513"/>
            <a:ext cx="17277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 America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43"/>
          <p:cNvSpPr txBox="1"/>
          <p:nvPr/>
        </p:nvSpPr>
        <p:spPr>
          <a:xfrm>
            <a:off x="1949250" y="4555388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Bonus: There is also the convergently evolved rat-kangaroo, </a:t>
            </a:r>
            <a:b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 actual marsupial from Australia.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2" name="Google Shape;632;p43"/>
          <p:cNvPicPr preferRelativeResize="0"/>
          <p:nvPr/>
        </p:nvPicPr>
        <p:blipFill rotWithShape="1">
          <a:blip r:embed="rId3">
            <a:alphaModFix/>
          </a:blip>
          <a:srcRect b="0" l="1199" r="9943" t="0"/>
          <a:stretch/>
        </p:blipFill>
        <p:spPr>
          <a:xfrm flipH="1">
            <a:off x="719906" y="1795900"/>
            <a:ext cx="2202555" cy="164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3"/>
          <p:cNvPicPr preferRelativeResize="0"/>
          <p:nvPr/>
        </p:nvPicPr>
        <p:blipFill rotWithShape="1">
          <a:blip r:embed="rId4">
            <a:alphaModFix/>
          </a:blip>
          <a:srcRect b="0" l="8" r="18158" t="0"/>
          <a:stretch/>
        </p:blipFill>
        <p:spPr>
          <a:xfrm flipH="1">
            <a:off x="6226360" y="1723717"/>
            <a:ext cx="2202555" cy="179394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43"/>
          <p:cNvSpPr txBox="1"/>
          <p:nvPr>
            <p:ph type="title"/>
          </p:nvPr>
        </p:nvSpPr>
        <p:spPr>
          <a:xfrm>
            <a:off x="1190700" y="1651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635" name="Google Shape;635;p43"/>
          <p:cNvSpPr/>
          <p:nvPr/>
        </p:nvSpPr>
        <p:spPr>
          <a:xfrm>
            <a:off x="4205499" y="1060138"/>
            <a:ext cx="737700" cy="492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6" name="Google Shape;636;p43"/>
          <p:cNvSpPr txBox="1"/>
          <p:nvPr/>
        </p:nvSpPr>
        <p:spPr>
          <a:xfrm>
            <a:off x="1229404" y="1517578"/>
            <a:ext cx="11835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Kangaroo rat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7" name="Google Shape;637;p43"/>
          <p:cNvSpPr txBox="1"/>
          <p:nvPr/>
        </p:nvSpPr>
        <p:spPr>
          <a:xfrm>
            <a:off x="6732220" y="1517578"/>
            <a:ext cx="11835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Jerboa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8" name="Google Shape;638;p43"/>
          <p:cNvSpPr/>
          <p:nvPr/>
        </p:nvSpPr>
        <p:spPr>
          <a:xfrm>
            <a:off x="3750572" y="2632724"/>
            <a:ext cx="1632900" cy="17940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9" name="Google Shape;639;p43"/>
          <p:cNvPicPr preferRelativeResize="0"/>
          <p:nvPr/>
        </p:nvPicPr>
        <p:blipFill rotWithShape="1">
          <a:blip r:embed="rId5">
            <a:alphaModFix/>
          </a:blip>
          <a:srcRect b="0" l="16583" r="0" t="0"/>
          <a:stretch/>
        </p:blipFill>
        <p:spPr>
          <a:xfrm>
            <a:off x="3755949" y="2886441"/>
            <a:ext cx="1611292" cy="128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4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645" name="Google Shape;645;p44">
            <a:hlinkClick action="ppaction://hlinkshowjump?jump=nextslide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46" name="Google Shape;646;p44"/>
          <p:cNvPicPr preferRelativeResize="0"/>
          <p:nvPr/>
        </p:nvPicPr>
        <p:blipFill rotWithShape="1">
          <a:blip r:embed="rId3">
            <a:alphaModFix/>
          </a:blip>
          <a:srcRect b="0" l="17906" r="18504" t="0"/>
          <a:stretch/>
        </p:blipFill>
        <p:spPr>
          <a:xfrm>
            <a:off x="914400" y="1993075"/>
            <a:ext cx="2130000" cy="18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4">
            <a:hlinkClick action="ppaction://hlinksldjump" r:id="rId4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i.natgeofe.com/k/40653a53-9fa6-44da-bc90-c4c674616a04/raccoon-road.jpg?w=1084.125&amp;h=609" id="648" name="Google Shape;648;p44"/>
          <p:cNvPicPr preferRelativeResize="0"/>
          <p:nvPr/>
        </p:nvPicPr>
        <p:blipFill rotWithShape="1">
          <a:blip r:embed="rId5">
            <a:alphaModFix/>
          </a:blip>
          <a:srcRect b="0" l="14797" r="25415" t="0"/>
          <a:stretch/>
        </p:blipFill>
        <p:spPr>
          <a:xfrm>
            <a:off x="3507000" y="1860475"/>
            <a:ext cx="2143574" cy="20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4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0" name="Google Shape;650;p44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1" name="Google Shape;651;p44">
            <a:hlinkClick action="ppaction://hlinksldjump" r:id="rId6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2" name="Google Shape;652;p44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res.cloudinary.com/dk-find-out/image/upload/q_80,w_1920,f_auto/A-rexfeatures_1966553a_kmc3re.jpg" id="653" name="Google Shape;653;p44"/>
          <p:cNvPicPr preferRelativeResize="0"/>
          <p:nvPr/>
        </p:nvPicPr>
        <p:blipFill rotWithShape="1">
          <a:blip r:embed="rId7">
            <a:alphaModFix/>
          </a:blip>
          <a:srcRect b="1886" l="22994" r="10661" t="1886"/>
          <a:stretch/>
        </p:blipFill>
        <p:spPr>
          <a:xfrm>
            <a:off x="6113175" y="1830000"/>
            <a:ext cx="2116425" cy="204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5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659" name="Google Shape;659;p45"/>
          <p:cNvSpPr/>
          <p:nvPr/>
        </p:nvSpPr>
        <p:spPr>
          <a:xfrm>
            <a:off x="914400" y="1377100"/>
            <a:ext cx="2676000" cy="37236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0" name="Google Shape;660;p45"/>
          <p:cNvPicPr preferRelativeResize="0"/>
          <p:nvPr/>
        </p:nvPicPr>
        <p:blipFill rotWithShape="1">
          <a:blip r:embed="rId3">
            <a:alphaModFix/>
          </a:blip>
          <a:srcRect b="0" l="17906" r="18504" t="0"/>
          <a:stretch/>
        </p:blipFill>
        <p:spPr>
          <a:xfrm>
            <a:off x="914400" y="2055261"/>
            <a:ext cx="2676074" cy="236720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45"/>
          <p:cNvSpPr/>
          <p:nvPr/>
        </p:nvSpPr>
        <p:spPr>
          <a:xfrm>
            <a:off x="4486367" y="1453300"/>
            <a:ext cx="1692000" cy="23541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✅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i.natgeofe.com/k/40653a53-9fa6-44da-bc90-c4c674616a04/raccoon-road.jpg?w=1084.125&amp;h=609" id="662" name="Google Shape;662;p45"/>
          <p:cNvPicPr preferRelativeResize="0"/>
          <p:nvPr/>
        </p:nvPicPr>
        <p:blipFill rotWithShape="1">
          <a:blip r:embed="rId4">
            <a:alphaModFix/>
          </a:blip>
          <a:srcRect b="0" l="14797" r="25415" t="0"/>
          <a:stretch/>
        </p:blipFill>
        <p:spPr>
          <a:xfrm>
            <a:off x="4480975" y="1776741"/>
            <a:ext cx="1702757" cy="1602013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45"/>
          <p:cNvSpPr/>
          <p:nvPr/>
        </p:nvSpPr>
        <p:spPr>
          <a:xfrm>
            <a:off x="6551201" y="1453300"/>
            <a:ext cx="1692000" cy="23541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4" name="Google Shape;664;p45"/>
          <p:cNvSpPr txBox="1"/>
          <p:nvPr/>
        </p:nvSpPr>
        <p:spPr>
          <a:xfrm>
            <a:off x="1997268" y="4589060"/>
            <a:ext cx="5103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5" name="Google Shape;665;p45"/>
          <p:cNvSpPr txBox="1"/>
          <p:nvPr/>
        </p:nvSpPr>
        <p:spPr>
          <a:xfrm>
            <a:off x="5171011" y="3484084"/>
            <a:ext cx="3228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6" name="Google Shape;666;p45"/>
          <p:cNvSpPr txBox="1"/>
          <p:nvPr/>
        </p:nvSpPr>
        <p:spPr>
          <a:xfrm>
            <a:off x="7235855" y="3484084"/>
            <a:ext cx="3228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res.cloudinary.com/dk-find-out/image/upload/q_80,w_1920,f_auto/A-rexfeatures_1966553a_kmc3re.jpg" id="667" name="Google Shape;667;p45"/>
          <p:cNvPicPr preferRelativeResize="0"/>
          <p:nvPr/>
        </p:nvPicPr>
        <p:blipFill rotWithShape="1">
          <a:blip r:embed="rId5">
            <a:alphaModFix/>
          </a:blip>
          <a:srcRect b="1886" l="22994" r="10661" t="1886"/>
          <a:stretch/>
        </p:blipFill>
        <p:spPr>
          <a:xfrm>
            <a:off x="6551201" y="1752533"/>
            <a:ext cx="1681191" cy="1626219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5"/>
          <p:cNvSpPr/>
          <p:nvPr/>
        </p:nvSpPr>
        <p:spPr>
          <a:xfrm>
            <a:off x="4896611" y="2194610"/>
            <a:ext cx="871500" cy="9279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" name="Google Shape;669;p45"/>
          <p:cNvSpPr/>
          <p:nvPr/>
        </p:nvSpPr>
        <p:spPr>
          <a:xfrm>
            <a:off x="1054764" y="3068948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  <p:sp>
        <p:nvSpPr>
          <p:cNvPr id="670" name="Google Shape;670;p45"/>
          <p:cNvSpPr/>
          <p:nvPr/>
        </p:nvSpPr>
        <p:spPr>
          <a:xfrm>
            <a:off x="6956043" y="2166431"/>
            <a:ext cx="871500" cy="9279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1" name="Google Shape;671;p45">
            <a:hlinkClick action="ppaction://hlinksldjump" r:id="rId6"/>
          </p:cNvPr>
          <p:cNvSpPr/>
          <p:nvPr/>
        </p:nvSpPr>
        <p:spPr>
          <a:xfrm>
            <a:off x="7750950" y="453580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2" name="Google Shape;672;p45"/>
          <p:cNvSpPr txBox="1"/>
          <p:nvPr/>
        </p:nvSpPr>
        <p:spPr>
          <a:xfrm>
            <a:off x="1294200" y="1517400"/>
            <a:ext cx="1916400" cy="4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African Civet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(It is closely related to cats)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3" name="Google Shape;673;p45"/>
          <p:cNvSpPr txBox="1"/>
          <p:nvPr/>
        </p:nvSpPr>
        <p:spPr>
          <a:xfrm>
            <a:off x="4896650" y="1583703"/>
            <a:ext cx="871500" cy="1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Racoon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4" name="Google Shape;674;p45"/>
          <p:cNvSpPr txBox="1"/>
          <p:nvPr/>
        </p:nvSpPr>
        <p:spPr>
          <a:xfrm>
            <a:off x="6956050" y="1583703"/>
            <a:ext cx="871500" cy="1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Skunk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5" name="Google Shape;675;p45"/>
          <p:cNvSpPr txBox="1"/>
          <p:nvPr/>
        </p:nvSpPr>
        <p:spPr>
          <a:xfrm>
            <a:off x="5186250" y="4060750"/>
            <a:ext cx="25647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Both are closely related to dogs.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6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681" name="Google Shape;681;p46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2" name="Google Shape;682;p46"/>
          <p:cNvPicPr preferRelativeResize="0"/>
          <p:nvPr/>
        </p:nvPicPr>
        <p:blipFill rotWithShape="1">
          <a:blip r:embed="rId3">
            <a:alphaModFix/>
          </a:blip>
          <a:srcRect b="0" l="17906" r="18504" t="0"/>
          <a:stretch/>
        </p:blipFill>
        <p:spPr>
          <a:xfrm>
            <a:off x="914400" y="1993075"/>
            <a:ext cx="2130000" cy="18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6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i.natgeofe.com/k/40653a53-9fa6-44da-bc90-c4c674616a04/raccoon-road.jpg?w=1084.125&amp;h=609" id="684" name="Google Shape;684;p46"/>
          <p:cNvPicPr preferRelativeResize="0"/>
          <p:nvPr/>
        </p:nvPicPr>
        <p:blipFill rotWithShape="1">
          <a:blip r:embed="rId4">
            <a:alphaModFix/>
          </a:blip>
          <a:srcRect b="0" l="14797" r="25415" t="0"/>
          <a:stretch/>
        </p:blipFill>
        <p:spPr>
          <a:xfrm>
            <a:off x="3507000" y="1860475"/>
            <a:ext cx="2143574" cy="20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6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6" name="Google Shape;686;p46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7" name="Google Shape;687;p46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8" name="Google Shape;688;p46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res.cloudinary.com/dk-find-out/image/upload/q_80,w_1920,f_auto/A-rexfeatures_1966553a_kmc3re.jpg" id="689" name="Google Shape;689;p46"/>
          <p:cNvPicPr preferRelativeResize="0"/>
          <p:nvPr/>
        </p:nvPicPr>
        <p:blipFill rotWithShape="1">
          <a:blip r:embed="rId5">
            <a:alphaModFix/>
          </a:blip>
          <a:srcRect b="1886" l="22994" r="10661" t="1886"/>
          <a:stretch/>
        </p:blipFill>
        <p:spPr>
          <a:xfrm>
            <a:off x="6113175" y="1830000"/>
            <a:ext cx="2116425" cy="20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6"/>
          <p:cNvSpPr/>
          <p:nvPr/>
        </p:nvSpPr>
        <p:spPr>
          <a:xfrm>
            <a:off x="3962888" y="2213201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1" name="Google Shape;691;p46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7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697" name="Google Shape;697;p47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8" name="Google Shape;698;p47"/>
          <p:cNvPicPr preferRelativeResize="0"/>
          <p:nvPr/>
        </p:nvPicPr>
        <p:blipFill rotWithShape="1">
          <a:blip r:embed="rId3">
            <a:alphaModFix/>
          </a:blip>
          <a:srcRect b="0" l="17906" r="18504" t="0"/>
          <a:stretch/>
        </p:blipFill>
        <p:spPr>
          <a:xfrm>
            <a:off x="914400" y="1993075"/>
            <a:ext cx="2130000" cy="18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7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i.natgeofe.com/k/40653a53-9fa6-44da-bc90-c4c674616a04/raccoon-road.jpg?w=1084.125&amp;h=609" id="700" name="Google Shape;700;p47"/>
          <p:cNvPicPr preferRelativeResize="0"/>
          <p:nvPr/>
        </p:nvPicPr>
        <p:blipFill rotWithShape="1">
          <a:blip r:embed="rId4">
            <a:alphaModFix/>
          </a:blip>
          <a:srcRect b="0" l="14797" r="25415" t="0"/>
          <a:stretch/>
        </p:blipFill>
        <p:spPr>
          <a:xfrm>
            <a:off x="3507000" y="1860475"/>
            <a:ext cx="2143574" cy="20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7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2" name="Google Shape;702;p47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3" name="Google Shape;703;p47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4" name="Google Shape;704;p47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res.cloudinary.com/dk-find-out/image/upload/q_80,w_1920,f_auto/A-rexfeatures_1966553a_kmc3re.jpg" id="705" name="Google Shape;705;p47"/>
          <p:cNvPicPr preferRelativeResize="0"/>
          <p:nvPr/>
        </p:nvPicPr>
        <p:blipFill rotWithShape="1">
          <a:blip r:embed="rId5">
            <a:alphaModFix/>
          </a:blip>
          <a:srcRect b="1886" l="22994" r="10661" t="1886"/>
          <a:stretch/>
        </p:blipFill>
        <p:spPr>
          <a:xfrm>
            <a:off x="6113175" y="1830000"/>
            <a:ext cx="2116425" cy="20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7"/>
          <p:cNvSpPr/>
          <p:nvPr/>
        </p:nvSpPr>
        <p:spPr>
          <a:xfrm>
            <a:off x="6555476" y="2203301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7" name="Google Shape;707;p47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8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713" name="Google Shape;713;p48"/>
          <p:cNvSpPr/>
          <p:nvPr/>
        </p:nvSpPr>
        <p:spPr>
          <a:xfrm>
            <a:off x="914400" y="1394526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4" name="Google Shape;714;p48"/>
          <p:cNvSpPr/>
          <p:nvPr/>
        </p:nvSpPr>
        <p:spPr>
          <a:xfrm>
            <a:off x="6002691" y="1394514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5" name="Google Shape;715;p48"/>
          <p:cNvPicPr preferRelativeResize="0"/>
          <p:nvPr/>
        </p:nvPicPr>
        <p:blipFill rotWithShape="1">
          <a:blip r:embed="rId3">
            <a:alphaModFix/>
          </a:blip>
          <a:srcRect b="0" l="8133" r="6345" t="0"/>
          <a:stretch/>
        </p:blipFill>
        <p:spPr>
          <a:xfrm flipH="1">
            <a:off x="928596" y="1839053"/>
            <a:ext cx="2212813" cy="2209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surd Creature of the Week: The Adorably Creepy Gliding Mammal That's  Basically Just a Big Flap of Skin | WIRED" id="716" name="Google Shape;716;p48"/>
          <p:cNvPicPr preferRelativeResize="0"/>
          <p:nvPr/>
        </p:nvPicPr>
        <p:blipFill rotWithShape="1">
          <a:blip r:embed="rId4">
            <a:alphaModFix/>
          </a:blip>
          <a:srcRect b="26691" l="24498" r="26356" t="0"/>
          <a:stretch/>
        </p:blipFill>
        <p:spPr>
          <a:xfrm>
            <a:off x="6009788" y="1839132"/>
            <a:ext cx="2212814" cy="220944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48">
            <a:hlinkClick action="ppaction://hlinkshowjump?jump=nextslide"/>
          </p:cNvPr>
          <p:cNvSpPr/>
          <p:nvPr/>
        </p:nvSpPr>
        <p:spPr>
          <a:xfrm>
            <a:off x="3444175" y="2740325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8" name="Google Shape;718;p48">
            <a:hlinkClick action="ppaction://hlinkshowjump?jump=nextslide"/>
          </p:cNvPr>
          <p:cNvSpPr/>
          <p:nvPr/>
        </p:nvSpPr>
        <p:spPr>
          <a:xfrm>
            <a:off x="4934038" y="2740325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9" name="Google Shape;719;p48"/>
          <p:cNvSpPr txBox="1"/>
          <p:nvPr/>
        </p:nvSpPr>
        <p:spPr>
          <a:xfrm>
            <a:off x="928500" y="45485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Australasia,</a:t>
            </a:r>
            <a:b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New Guinea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0" name="Google Shape;720;p48"/>
          <p:cNvSpPr txBox="1"/>
          <p:nvPr/>
        </p:nvSpPr>
        <p:spPr>
          <a:xfrm>
            <a:off x="6002700" y="4590500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Philippines, Indonesia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9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726" name="Google Shape;726;p49"/>
          <p:cNvSpPr/>
          <p:nvPr/>
        </p:nvSpPr>
        <p:spPr>
          <a:xfrm>
            <a:off x="914400" y="1394526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7" name="Google Shape;727;p49"/>
          <p:cNvSpPr/>
          <p:nvPr/>
        </p:nvSpPr>
        <p:spPr>
          <a:xfrm>
            <a:off x="6002691" y="1394514"/>
            <a:ext cx="2226900" cy="3098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8" name="Google Shape;728;p49"/>
          <p:cNvPicPr preferRelativeResize="0"/>
          <p:nvPr/>
        </p:nvPicPr>
        <p:blipFill rotWithShape="1">
          <a:blip r:embed="rId3">
            <a:alphaModFix/>
          </a:blip>
          <a:srcRect b="0" l="8133" r="6345" t="0"/>
          <a:stretch/>
        </p:blipFill>
        <p:spPr>
          <a:xfrm flipH="1">
            <a:off x="928596" y="2067653"/>
            <a:ext cx="2212813" cy="2209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surd Creature of the Week: The Adorably Creepy Gliding Mammal That's  Basically Just a Big Flap of Skin | WIRED" id="729" name="Google Shape;729;p49"/>
          <p:cNvPicPr preferRelativeResize="0"/>
          <p:nvPr/>
        </p:nvPicPr>
        <p:blipFill rotWithShape="1">
          <a:blip r:embed="rId4">
            <a:alphaModFix/>
          </a:blip>
          <a:srcRect b="26691" l="24498" r="26356" t="0"/>
          <a:stretch/>
        </p:blipFill>
        <p:spPr>
          <a:xfrm>
            <a:off x="6009788" y="1839132"/>
            <a:ext cx="2212814" cy="2209449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49"/>
          <p:cNvSpPr/>
          <p:nvPr/>
        </p:nvSpPr>
        <p:spPr>
          <a:xfrm>
            <a:off x="4096500" y="1532425"/>
            <a:ext cx="951000" cy="634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1" name="Google Shape;731;p49"/>
          <p:cNvSpPr txBox="1"/>
          <p:nvPr/>
        </p:nvSpPr>
        <p:spPr>
          <a:xfrm>
            <a:off x="928500" y="45485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Australasia,</a:t>
            </a:r>
            <a:b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New Guinea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2" name="Google Shape;732;p49"/>
          <p:cNvSpPr txBox="1"/>
          <p:nvPr/>
        </p:nvSpPr>
        <p:spPr>
          <a:xfrm>
            <a:off x="6002700" y="4590500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Philippines, Indonesia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p49"/>
          <p:cNvSpPr txBox="1"/>
          <p:nvPr/>
        </p:nvSpPr>
        <p:spPr>
          <a:xfrm>
            <a:off x="1272250" y="1694250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Sugar glider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4" name="Google Shape;734;p49"/>
          <p:cNvSpPr/>
          <p:nvPr/>
        </p:nvSpPr>
        <p:spPr>
          <a:xfrm>
            <a:off x="3447000" y="3085275"/>
            <a:ext cx="1125000" cy="641400"/>
          </a:xfrm>
          <a:prstGeom prst="roundRect">
            <a:avLst>
              <a:gd fmla="val 16667" name="adj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It is a marsupial.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35" name="Google Shape;735;p49"/>
          <p:cNvCxnSpPr>
            <a:stCxn id="728" idx="1"/>
            <a:endCxn id="734" idx="1"/>
          </p:cNvCxnSpPr>
          <p:nvPr/>
        </p:nvCxnSpPr>
        <p:spPr>
          <a:xfrm>
            <a:off x="3141409" y="3172472"/>
            <a:ext cx="305700" cy="233400"/>
          </a:xfrm>
          <a:prstGeom prst="bentConnector3">
            <a:avLst>
              <a:gd fmla="val 4998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736" name="Google Shape;736;p49"/>
          <p:cNvSpPr/>
          <p:nvPr/>
        </p:nvSpPr>
        <p:spPr>
          <a:xfrm>
            <a:off x="4732950" y="4277300"/>
            <a:ext cx="1125000" cy="641400"/>
          </a:xfrm>
          <a:prstGeom prst="roundRect">
            <a:avLst>
              <a:gd fmla="val 16667" name="adj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Its closest relatives are primates.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7" name="Google Shape;737;p49"/>
          <p:cNvSpPr txBox="1"/>
          <p:nvPr/>
        </p:nvSpPr>
        <p:spPr>
          <a:xfrm>
            <a:off x="6353450" y="1570575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Colugo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38" name="Google Shape;738;p49"/>
          <p:cNvCxnSpPr>
            <a:stCxn id="729" idx="1"/>
            <a:endCxn id="736" idx="0"/>
          </p:cNvCxnSpPr>
          <p:nvPr/>
        </p:nvCxnSpPr>
        <p:spPr>
          <a:xfrm flipH="1">
            <a:off x="5295488" y="2943857"/>
            <a:ext cx="714300" cy="1333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0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744" name="Google Shape;744;p50">
            <a:hlinkClick action="ppaction://hlinksldjump" r:id="rId3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5" name="Google Shape;745;p50">
            <a:hlinkClick action="ppaction://hlinksldjump" r:id="rId4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6" name="Google Shape;746;p50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7" name="Google Shape;747;p50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8" name="Google Shape;748;p50">
            <a:hlinkClick action="ppaction://hlinkshowjump?jump=nextslide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9" name="Google Shape;749;p50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0" name="Google Shape;750;p50"/>
          <p:cNvPicPr preferRelativeResize="0"/>
          <p:nvPr/>
        </p:nvPicPr>
        <p:blipFill rotWithShape="1">
          <a:blip r:embed="rId5">
            <a:alphaModFix/>
          </a:blip>
          <a:srcRect b="0" l="14765" r="11483" t="0"/>
          <a:stretch/>
        </p:blipFill>
        <p:spPr>
          <a:xfrm>
            <a:off x="914400" y="1830000"/>
            <a:ext cx="2143576" cy="21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0"/>
          <p:cNvPicPr preferRelativeResize="0"/>
          <p:nvPr/>
        </p:nvPicPr>
        <p:blipFill rotWithShape="1">
          <a:blip r:embed="rId6">
            <a:alphaModFix/>
          </a:blip>
          <a:srcRect b="21197" l="15044" r="15433" t="0"/>
          <a:stretch/>
        </p:blipFill>
        <p:spPr>
          <a:xfrm>
            <a:off x="3500225" y="2165425"/>
            <a:ext cx="2143575" cy="1620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ant Ground Pangolin" id="752" name="Google Shape;752;p50"/>
          <p:cNvPicPr preferRelativeResize="0"/>
          <p:nvPr/>
        </p:nvPicPr>
        <p:blipFill rotWithShape="1">
          <a:blip r:embed="rId7">
            <a:alphaModFix/>
          </a:blip>
          <a:srcRect b="0" l="12835" r="11703" t="0"/>
          <a:stretch/>
        </p:blipFill>
        <p:spPr>
          <a:xfrm>
            <a:off x="6113200" y="1977925"/>
            <a:ext cx="2130000" cy="18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1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758" name="Google Shape;758;p51"/>
          <p:cNvSpPr/>
          <p:nvPr/>
        </p:nvSpPr>
        <p:spPr>
          <a:xfrm>
            <a:off x="834050" y="1529500"/>
            <a:ext cx="1686600" cy="23466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9" name="Google Shape;759;p51"/>
          <p:cNvSpPr/>
          <p:nvPr/>
        </p:nvSpPr>
        <p:spPr>
          <a:xfrm>
            <a:off x="2892210" y="1529500"/>
            <a:ext cx="1686600" cy="23466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0" name="Google Shape;760;p51"/>
          <p:cNvSpPr txBox="1"/>
          <p:nvPr/>
        </p:nvSpPr>
        <p:spPr>
          <a:xfrm>
            <a:off x="1516491" y="3629928"/>
            <a:ext cx="3216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1" name="Google Shape;761;p51"/>
          <p:cNvSpPr txBox="1"/>
          <p:nvPr/>
        </p:nvSpPr>
        <p:spPr>
          <a:xfrm>
            <a:off x="3574641" y="3553728"/>
            <a:ext cx="3216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2" name="Google Shape;762;p51"/>
          <p:cNvSpPr/>
          <p:nvPr/>
        </p:nvSpPr>
        <p:spPr>
          <a:xfrm>
            <a:off x="5684925" y="1453300"/>
            <a:ext cx="2558100" cy="35595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3" name="Google Shape;763;p51"/>
          <p:cNvSpPr txBox="1"/>
          <p:nvPr/>
        </p:nvSpPr>
        <p:spPr>
          <a:xfrm>
            <a:off x="6720113" y="4523834"/>
            <a:ext cx="4878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4" name="Google Shape;764;p51"/>
          <p:cNvPicPr preferRelativeResize="0"/>
          <p:nvPr/>
        </p:nvPicPr>
        <p:blipFill rotWithShape="1">
          <a:blip r:embed="rId3">
            <a:alphaModFix/>
          </a:blip>
          <a:srcRect b="0" l="14765" r="11483" t="0"/>
          <a:stretch/>
        </p:blipFill>
        <p:spPr>
          <a:xfrm>
            <a:off x="834050" y="1903967"/>
            <a:ext cx="1697254" cy="17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1"/>
          <p:cNvPicPr preferRelativeResize="0"/>
          <p:nvPr/>
        </p:nvPicPr>
        <p:blipFill rotWithShape="1">
          <a:blip r:embed="rId4">
            <a:alphaModFix/>
          </a:blip>
          <a:srcRect b="21197" l="15044" r="15433" t="0"/>
          <a:stretch/>
        </p:blipFill>
        <p:spPr>
          <a:xfrm>
            <a:off x="2881471" y="2093353"/>
            <a:ext cx="1697254" cy="1283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ant Ground Pangolin" id="766" name="Google Shape;766;p51"/>
          <p:cNvPicPr preferRelativeResize="0"/>
          <p:nvPr/>
        </p:nvPicPr>
        <p:blipFill rotWithShape="1">
          <a:blip r:embed="rId5">
            <a:alphaModFix/>
          </a:blip>
          <a:srcRect b="0" l="12835" r="11703" t="0"/>
          <a:stretch/>
        </p:blipFill>
        <p:spPr>
          <a:xfrm>
            <a:off x="5684955" y="2083405"/>
            <a:ext cx="2558244" cy="2262882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51">
            <a:hlinkClick action="ppaction://hlinksldjump" r:id="rId6"/>
          </p:cNvPr>
          <p:cNvSpPr/>
          <p:nvPr/>
        </p:nvSpPr>
        <p:spPr>
          <a:xfrm>
            <a:off x="4395575" y="454305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8" name="Google Shape;768;p51"/>
          <p:cNvSpPr txBox="1"/>
          <p:nvPr/>
        </p:nvSpPr>
        <p:spPr>
          <a:xfrm>
            <a:off x="5905775" y="1624275"/>
            <a:ext cx="20232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Giant Pangolin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(It is related to carnivorans)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9" name="Google Shape;769;p51"/>
          <p:cNvSpPr txBox="1"/>
          <p:nvPr/>
        </p:nvSpPr>
        <p:spPr>
          <a:xfrm>
            <a:off x="985801" y="1647698"/>
            <a:ext cx="13251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Giant Anteater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0" name="Google Shape;770;p51"/>
          <p:cNvSpPr txBox="1"/>
          <p:nvPr/>
        </p:nvSpPr>
        <p:spPr>
          <a:xfrm>
            <a:off x="3129638" y="1812174"/>
            <a:ext cx="12009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Giant Armadillo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1" name="Google Shape;771;p51"/>
          <p:cNvSpPr txBox="1"/>
          <p:nvPr/>
        </p:nvSpPr>
        <p:spPr>
          <a:xfrm>
            <a:off x="985800" y="4097750"/>
            <a:ext cx="35094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Both are closely related,  and related to sloths.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2" name="Google Shape;772;p51"/>
          <p:cNvSpPr/>
          <p:nvPr/>
        </p:nvSpPr>
        <p:spPr>
          <a:xfrm>
            <a:off x="5766402" y="3036698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/>
          <p:nvPr>
            <p:ph type="title"/>
          </p:nvPr>
        </p:nvSpPr>
        <p:spPr>
          <a:xfrm>
            <a:off x="1297500" y="1658325"/>
            <a:ext cx="31476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play the game</a:t>
            </a:r>
            <a:endParaRPr/>
          </a:p>
        </p:txBody>
      </p:sp>
      <p:sp>
        <p:nvSpPr>
          <p:cNvPr id="189" name="Google Shape;189;p16"/>
          <p:cNvSpPr txBox="1"/>
          <p:nvPr>
            <p:ph idx="2" type="body"/>
          </p:nvPr>
        </p:nvSpPr>
        <p:spPr>
          <a:xfrm>
            <a:off x="4445100" y="1384875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There are two formats.</a:t>
            </a:r>
            <a:br>
              <a:rPr lang="en"/>
            </a:b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Click </a:t>
            </a:r>
            <a:r>
              <a:rPr lang="en"/>
              <a:t> the                     or                      button </a:t>
            </a:r>
            <a:br>
              <a:rPr lang="en"/>
            </a:br>
            <a:r>
              <a:rPr lang="en"/>
              <a:t>whenever they are present.</a:t>
            </a:r>
            <a:endParaRPr/>
          </a:p>
        </p:txBody>
      </p:sp>
      <p:grpSp>
        <p:nvGrpSpPr>
          <p:cNvPr id="190" name="Google Shape;190;p16"/>
          <p:cNvGrpSpPr/>
          <p:nvPr/>
        </p:nvGrpSpPr>
        <p:grpSpPr>
          <a:xfrm>
            <a:off x="6050625" y="3137975"/>
            <a:ext cx="2973879" cy="1883100"/>
            <a:chOff x="5915175" y="2465800"/>
            <a:chExt cx="2973879" cy="1883100"/>
          </a:xfrm>
        </p:grpSpPr>
        <p:sp>
          <p:nvSpPr>
            <p:cNvPr id="191" name="Google Shape;191;p16"/>
            <p:cNvSpPr/>
            <p:nvPr/>
          </p:nvSpPr>
          <p:spPr>
            <a:xfrm>
              <a:off x="7531367" y="2465800"/>
              <a:ext cx="1353300" cy="1883100"/>
            </a:xfrm>
            <a:prstGeom prst="roundRect">
              <a:avLst>
                <a:gd fmla="val 16667" name="adj"/>
              </a:avLst>
            </a:prstGeom>
            <a:solidFill>
              <a:srgbClr val="82C7A5">
                <a:alpha val="35450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4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descr="https://i.natgeofe.com/k/40653a53-9fa6-44da-bc90-c4c674616a04/raccoon-road.jpg?w=1084.125&amp;h=609" id="192" name="Google Shape;192;p16"/>
            <p:cNvPicPr preferRelativeResize="0"/>
            <p:nvPr/>
          </p:nvPicPr>
          <p:blipFill rotWithShape="1">
            <a:blip r:embed="rId3">
              <a:alphaModFix/>
            </a:blip>
            <a:srcRect b="0" l="14797" r="25415" t="0"/>
            <a:stretch/>
          </p:blipFill>
          <p:spPr>
            <a:xfrm>
              <a:off x="7527054" y="2724514"/>
              <a:ext cx="1362000" cy="12814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16"/>
            <p:cNvSpPr txBox="1"/>
            <p:nvPr/>
          </p:nvSpPr>
          <p:spPr>
            <a:xfrm>
              <a:off x="8078999" y="4090186"/>
              <a:ext cx="258000" cy="1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15175" y="2552625"/>
              <a:ext cx="1611900" cy="171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19475" y="4127250"/>
              <a:ext cx="1611900" cy="171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6" name="Google Shape;196;p16"/>
          <p:cNvSpPr/>
          <p:nvPr/>
        </p:nvSpPr>
        <p:spPr>
          <a:xfrm>
            <a:off x="5695770" y="1887825"/>
            <a:ext cx="549600" cy="2829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16"/>
          <p:cNvSpPr/>
          <p:nvPr/>
        </p:nvSpPr>
        <p:spPr>
          <a:xfrm>
            <a:off x="6591214" y="1887825"/>
            <a:ext cx="516900" cy="2829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16"/>
          <p:cNvSpPr txBox="1"/>
          <p:nvPr/>
        </p:nvSpPr>
        <p:spPr>
          <a:xfrm>
            <a:off x="4445100" y="2486125"/>
            <a:ext cx="3000000" cy="20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If there are 3 options, 2 cases are parallelly evolved, and one is a case of convergence. Pick that one.</a:t>
            </a:r>
            <a:b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Make sure to click the shaded portion of the button.</a:t>
            </a:r>
            <a:b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2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778" name="Google Shape;778;p52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9" name="Google Shape;779;p52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0" name="Google Shape;780;p52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1" name="Google Shape;781;p52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2" name="Google Shape;782;p52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3" name="Google Shape;783;p52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4" name="Google Shape;784;p52"/>
          <p:cNvPicPr preferRelativeResize="0"/>
          <p:nvPr/>
        </p:nvPicPr>
        <p:blipFill rotWithShape="1">
          <a:blip r:embed="rId3">
            <a:alphaModFix/>
          </a:blip>
          <a:srcRect b="0" l="14765" r="11483" t="0"/>
          <a:stretch/>
        </p:blipFill>
        <p:spPr>
          <a:xfrm>
            <a:off x="914400" y="1830000"/>
            <a:ext cx="2143576" cy="21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52"/>
          <p:cNvPicPr preferRelativeResize="0"/>
          <p:nvPr/>
        </p:nvPicPr>
        <p:blipFill rotWithShape="1">
          <a:blip r:embed="rId4">
            <a:alphaModFix/>
          </a:blip>
          <a:srcRect b="21197" l="15044" r="15433" t="0"/>
          <a:stretch/>
        </p:blipFill>
        <p:spPr>
          <a:xfrm>
            <a:off x="3500225" y="2165425"/>
            <a:ext cx="2143575" cy="1620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ant Ground Pangolin" id="786" name="Google Shape;786;p52"/>
          <p:cNvPicPr preferRelativeResize="0"/>
          <p:nvPr/>
        </p:nvPicPr>
        <p:blipFill rotWithShape="1">
          <a:blip r:embed="rId5">
            <a:alphaModFix/>
          </a:blip>
          <a:srcRect b="0" l="12835" r="11703" t="0"/>
          <a:stretch/>
        </p:blipFill>
        <p:spPr>
          <a:xfrm>
            <a:off x="6113200" y="1977925"/>
            <a:ext cx="2130000" cy="18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52"/>
          <p:cNvSpPr/>
          <p:nvPr/>
        </p:nvSpPr>
        <p:spPr>
          <a:xfrm>
            <a:off x="1363488" y="2264313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8" name="Google Shape;788;p52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3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794" name="Google Shape;794;p53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5" name="Google Shape;795;p53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6" name="Google Shape;796;p53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7" name="Google Shape;797;p53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8" name="Google Shape;798;p53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9" name="Google Shape;799;p53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0" name="Google Shape;800;p53"/>
          <p:cNvPicPr preferRelativeResize="0"/>
          <p:nvPr/>
        </p:nvPicPr>
        <p:blipFill rotWithShape="1">
          <a:blip r:embed="rId3">
            <a:alphaModFix/>
          </a:blip>
          <a:srcRect b="0" l="14765" r="11483" t="0"/>
          <a:stretch/>
        </p:blipFill>
        <p:spPr>
          <a:xfrm>
            <a:off x="914400" y="1830000"/>
            <a:ext cx="2143576" cy="21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53"/>
          <p:cNvPicPr preferRelativeResize="0"/>
          <p:nvPr/>
        </p:nvPicPr>
        <p:blipFill rotWithShape="1">
          <a:blip r:embed="rId4">
            <a:alphaModFix/>
          </a:blip>
          <a:srcRect b="21197" l="15044" r="15433" t="0"/>
          <a:stretch/>
        </p:blipFill>
        <p:spPr>
          <a:xfrm>
            <a:off x="3500225" y="2165425"/>
            <a:ext cx="2143575" cy="1620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ant Ground Pangolin" id="802" name="Google Shape;802;p53"/>
          <p:cNvPicPr preferRelativeResize="0"/>
          <p:nvPr/>
        </p:nvPicPr>
        <p:blipFill rotWithShape="1">
          <a:blip r:embed="rId5">
            <a:alphaModFix/>
          </a:blip>
          <a:srcRect b="0" l="12835" r="11703" t="0"/>
          <a:stretch/>
        </p:blipFill>
        <p:spPr>
          <a:xfrm>
            <a:off x="6113200" y="1977925"/>
            <a:ext cx="2130000" cy="18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53"/>
          <p:cNvSpPr/>
          <p:nvPr/>
        </p:nvSpPr>
        <p:spPr>
          <a:xfrm>
            <a:off x="3969676" y="2293749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4" name="Google Shape;804;p53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810" name="Google Shape;810;p54"/>
          <p:cNvSpPr/>
          <p:nvPr/>
        </p:nvSpPr>
        <p:spPr>
          <a:xfrm>
            <a:off x="556647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1" name="Google Shape;811;p54">
            <a:hlinkClick action="ppaction://hlinkshowjump?jump=nextslide"/>
          </p:cNvPr>
          <p:cNvSpPr/>
          <p:nvPr/>
        </p:nvSpPr>
        <p:spPr>
          <a:xfrm>
            <a:off x="3658150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2" name="Google Shape;812;p54">
            <a:hlinkClick action="ppaction://hlinkshowjump?jump=nextslide"/>
          </p:cNvPr>
          <p:cNvSpPr/>
          <p:nvPr/>
        </p:nvSpPr>
        <p:spPr>
          <a:xfrm>
            <a:off x="4685563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3" name="Google Shape;813;p54"/>
          <p:cNvSpPr txBox="1"/>
          <p:nvPr/>
        </p:nvSpPr>
        <p:spPr>
          <a:xfrm>
            <a:off x="5898625" y="4555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4" name="Google Shape;814;p54"/>
          <p:cNvSpPr/>
          <p:nvPr/>
        </p:nvSpPr>
        <p:spPr>
          <a:xfrm>
            <a:off x="70522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5" name="Google Shape;815;p54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southern Africa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6" name="Google Shape;81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325" y="1733838"/>
            <a:ext cx="2836800" cy="2482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3+ Thousand Cactus Flowers On Black Background Royalty-Free Images, Stock  Photos &amp; Pictures | Shutterstock" id="817" name="Google Shape;817;p54"/>
          <p:cNvPicPr preferRelativeResize="0"/>
          <p:nvPr/>
        </p:nvPicPr>
        <p:blipFill rotWithShape="1">
          <a:blip r:embed="rId4">
            <a:alphaModFix/>
          </a:blip>
          <a:srcRect b="0" l="13883" r="12850" t="5069"/>
          <a:stretch/>
        </p:blipFill>
        <p:spPr>
          <a:xfrm>
            <a:off x="5585968" y="1749825"/>
            <a:ext cx="2836800" cy="24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54"/>
          <p:cNvSpPr txBox="1"/>
          <p:nvPr/>
        </p:nvSpPr>
        <p:spPr>
          <a:xfrm>
            <a:off x="1949250" y="958788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Bonus: Which is the cactus?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55"/>
          <p:cNvSpPr/>
          <p:nvPr/>
        </p:nvSpPr>
        <p:spPr>
          <a:xfrm>
            <a:off x="556647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4" name="Google Shape;824;p55"/>
          <p:cNvSpPr txBox="1"/>
          <p:nvPr/>
        </p:nvSpPr>
        <p:spPr>
          <a:xfrm>
            <a:off x="5898625" y="4555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North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5" name="Google Shape;825;p55"/>
          <p:cNvSpPr/>
          <p:nvPr/>
        </p:nvSpPr>
        <p:spPr>
          <a:xfrm>
            <a:off x="70522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6" name="Google Shape;826;p55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southern Africa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325" y="1733838"/>
            <a:ext cx="2836800" cy="2482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3+ Thousand Cactus Flowers On Black Background Royalty-Free Images, Stock  Photos &amp; Pictures | Shutterstock" id="828" name="Google Shape;828;p55"/>
          <p:cNvPicPr preferRelativeResize="0"/>
          <p:nvPr/>
        </p:nvPicPr>
        <p:blipFill rotWithShape="1">
          <a:blip r:embed="rId4">
            <a:alphaModFix/>
          </a:blip>
          <a:srcRect b="0" l="13883" r="12850" t="5069"/>
          <a:stretch/>
        </p:blipFill>
        <p:spPr>
          <a:xfrm>
            <a:off x="5585968" y="1749825"/>
            <a:ext cx="2836800" cy="24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55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830" name="Google Shape;830;p55"/>
          <p:cNvSpPr/>
          <p:nvPr/>
        </p:nvSpPr>
        <p:spPr>
          <a:xfrm>
            <a:off x="4098850" y="2443563"/>
            <a:ext cx="951000" cy="634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1" name="Google Shape;831;p55"/>
          <p:cNvSpPr txBox="1"/>
          <p:nvPr/>
        </p:nvSpPr>
        <p:spPr>
          <a:xfrm>
            <a:off x="1380975" y="1476932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Euphorbia aggregata</a:t>
            </a:r>
            <a:endParaRPr i="1"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2" name="Google Shape;832;p55"/>
          <p:cNvSpPr txBox="1"/>
          <p:nvPr/>
        </p:nvSpPr>
        <p:spPr>
          <a:xfrm>
            <a:off x="6237525" y="1476932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Fairy castle cactus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6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838" name="Google Shape;838;p56">
            <a:hlinkClick action="ppaction://hlinksldjump" r:id="rId3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9" name="Google Shape;839;p56">
            <a:hlinkClick action="ppaction://hlinkshowjump?jump=nextslide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0" name="Google Shape;840;p56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1" name="Google Shape;841;p56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2" name="Google Shape;842;p56">
            <a:hlinkClick action="ppaction://hlinksldjump" r:id="rId4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3" name="Google Shape;843;p56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4" name="Google Shape;844;p56"/>
          <p:cNvPicPr preferRelativeResize="0"/>
          <p:nvPr/>
        </p:nvPicPr>
        <p:blipFill rotWithShape="1">
          <a:blip r:embed="rId5">
            <a:alphaModFix/>
          </a:blip>
          <a:srcRect b="22414" l="19592" r="8978" t="0"/>
          <a:stretch/>
        </p:blipFill>
        <p:spPr>
          <a:xfrm>
            <a:off x="914425" y="2134897"/>
            <a:ext cx="2130001" cy="154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3800" y="2109971"/>
            <a:ext cx="2130000" cy="159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56"/>
          <p:cNvPicPr preferRelativeResize="0"/>
          <p:nvPr/>
        </p:nvPicPr>
        <p:blipFill rotWithShape="1">
          <a:blip r:embed="rId7">
            <a:alphaModFix/>
          </a:blip>
          <a:srcRect b="0" l="6820" r="0" t="0"/>
          <a:stretch/>
        </p:blipFill>
        <p:spPr>
          <a:xfrm>
            <a:off x="6113175" y="2140868"/>
            <a:ext cx="2129999" cy="1540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7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852" name="Google Shape;852;p57"/>
          <p:cNvSpPr/>
          <p:nvPr/>
        </p:nvSpPr>
        <p:spPr>
          <a:xfrm>
            <a:off x="914400" y="1453300"/>
            <a:ext cx="1620000" cy="2254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3" name="Google Shape;853;p57"/>
          <p:cNvSpPr/>
          <p:nvPr/>
        </p:nvSpPr>
        <p:spPr>
          <a:xfrm>
            <a:off x="3362388" y="1453300"/>
            <a:ext cx="2432700" cy="33849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4" name="Google Shape;854;p57"/>
          <p:cNvSpPr txBox="1"/>
          <p:nvPr/>
        </p:nvSpPr>
        <p:spPr>
          <a:xfrm>
            <a:off x="1569952" y="3397766"/>
            <a:ext cx="309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5" name="Google Shape;855;p57"/>
          <p:cNvSpPr txBox="1"/>
          <p:nvPr/>
        </p:nvSpPr>
        <p:spPr>
          <a:xfrm>
            <a:off x="4346765" y="4373157"/>
            <a:ext cx="4638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6" name="Google Shape;856;p57"/>
          <p:cNvSpPr/>
          <p:nvPr/>
        </p:nvSpPr>
        <p:spPr>
          <a:xfrm>
            <a:off x="6623108" y="1453300"/>
            <a:ext cx="1620000" cy="22542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7" name="Google Shape;857;p57"/>
          <p:cNvSpPr txBox="1"/>
          <p:nvPr/>
        </p:nvSpPr>
        <p:spPr>
          <a:xfrm>
            <a:off x="7278665" y="3397780"/>
            <a:ext cx="309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8" name="Google Shape;858;p57"/>
          <p:cNvPicPr preferRelativeResize="0"/>
          <p:nvPr/>
        </p:nvPicPr>
        <p:blipFill rotWithShape="1">
          <a:blip r:embed="rId3">
            <a:alphaModFix/>
          </a:blip>
          <a:srcRect b="22414" l="19592" r="8978" t="0"/>
          <a:stretch/>
        </p:blipFill>
        <p:spPr>
          <a:xfrm>
            <a:off x="914419" y="1971716"/>
            <a:ext cx="1620056" cy="117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2402" y="2203297"/>
            <a:ext cx="2432710" cy="182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57"/>
          <p:cNvPicPr preferRelativeResize="0"/>
          <p:nvPr/>
        </p:nvPicPr>
        <p:blipFill rotWithShape="1">
          <a:blip r:embed="rId5">
            <a:alphaModFix/>
          </a:blip>
          <a:srcRect b="0" l="6820" r="0" t="0"/>
          <a:stretch/>
        </p:blipFill>
        <p:spPr>
          <a:xfrm>
            <a:off x="6623108" y="1976261"/>
            <a:ext cx="1620068" cy="117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7"/>
          <p:cNvSpPr txBox="1"/>
          <p:nvPr/>
        </p:nvSpPr>
        <p:spPr>
          <a:xfrm>
            <a:off x="928857" y="1703025"/>
            <a:ext cx="15459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Rock Monitor lizard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2" name="Google Shape;862;p57"/>
          <p:cNvSpPr txBox="1"/>
          <p:nvPr/>
        </p:nvSpPr>
        <p:spPr>
          <a:xfrm>
            <a:off x="3514386" y="1670925"/>
            <a:ext cx="20325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Tegu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(found in the Americas, carnivorous)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3" name="Google Shape;863;p57"/>
          <p:cNvSpPr txBox="1"/>
          <p:nvPr/>
        </p:nvSpPr>
        <p:spPr>
          <a:xfrm>
            <a:off x="6548875" y="1728225"/>
            <a:ext cx="17559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Bengal Monitor lizard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4" name="Google Shape;864;p57"/>
          <p:cNvSpPr txBox="1"/>
          <p:nvPr/>
        </p:nvSpPr>
        <p:spPr>
          <a:xfrm>
            <a:off x="1081250" y="3711275"/>
            <a:ext cx="1241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Africa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5" name="Google Shape;865;p57"/>
          <p:cNvSpPr txBox="1"/>
          <p:nvPr/>
        </p:nvSpPr>
        <p:spPr>
          <a:xfrm>
            <a:off x="6806275" y="3711275"/>
            <a:ext cx="1241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Asia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6" name="Google Shape;866;p57"/>
          <p:cNvSpPr/>
          <p:nvPr/>
        </p:nvSpPr>
        <p:spPr>
          <a:xfrm>
            <a:off x="3381114" y="2869423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  <p:sp>
        <p:nvSpPr>
          <p:cNvPr id="867" name="Google Shape;867;p57">
            <a:hlinkClick action="ppaction://hlinksldjump" r:id="rId6"/>
          </p:cNvPr>
          <p:cNvSpPr/>
          <p:nvPr/>
        </p:nvSpPr>
        <p:spPr>
          <a:xfrm>
            <a:off x="7750950" y="453580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8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873" name="Google Shape;873;p58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4" name="Google Shape;874;p58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5" name="Google Shape;875;p58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6" name="Google Shape;876;p58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7" name="Google Shape;877;p58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8" name="Google Shape;878;p58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79" name="Google Shape;879;p58"/>
          <p:cNvPicPr preferRelativeResize="0"/>
          <p:nvPr/>
        </p:nvPicPr>
        <p:blipFill rotWithShape="1">
          <a:blip r:embed="rId3">
            <a:alphaModFix/>
          </a:blip>
          <a:srcRect b="22414" l="19592" r="8978" t="0"/>
          <a:stretch/>
        </p:blipFill>
        <p:spPr>
          <a:xfrm>
            <a:off x="914425" y="2134897"/>
            <a:ext cx="2130001" cy="154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3800" y="2109971"/>
            <a:ext cx="2130000" cy="159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58"/>
          <p:cNvPicPr preferRelativeResize="0"/>
          <p:nvPr/>
        </p:nvPicPr>
        <p:blipFill rotWithShape="1">
          <a:blip r:embed="rId5">
            <a:alphaModFix/>
          </a:blip>
          <a:srcRect b="0" l="6820" r="0" t="0"/>
          <a:stretch/>
        </p:blipFill>
        <p:spPr>
          <a:xfrm>
            <a:off x="6113175" y="2140868"/>
            <a:ext cx="2129999" cy="1540382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58"/>
          <p:cNvSpPr/>
          <p:nvPr/>
        </p:nvSpPr>
        <p:spPr>
          <a:xfrm>
            <a:off x="1363488" y="2279499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3" name="Google Shape;883;p58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9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889" name="Google Shape;889;p59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0" name="Google Shape;890;p59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1" name="Google Shape;891;p59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2" name="Google Shape;892;p59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3" name="Google Shape;893;p59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4" name="Google Shape;894;p59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5" name="Google Shape;895;p59"/>
          <p:cNvPicPr preferRelativeResize="0"/>
          <p:nvPr/>
        </p:nvPicPr>
        <p:blipFill rotWithShape="1">
          <a:blip r:embed="rId3">
            <a:alphaModFix/>
          </a:blip>
          <a:srcRect b="22414" l="19592" r="8978" t="0"/>
          <a:stretch/>
        </p:blipFill>
        <p:spPr>
          <a:xfrm>
            <a:off x="914425" y="2134897"/>
            <a:ext cx="2130001" cy="154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3800" y="2109971"/>
            <a:ext cx="2130000" cy="159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59"/>
          <p:cNvPicPr preferRelativeResize="0"/>
          <p:nvPr/>
        </p:nvPicPr>
        <p:blipFill rotWithShape="1">
          <a:blip r:embed="rId5">
            <a:alphaModFix/>
          </a:blip>
          <a:srcRect b="0" l="6820" r="0" t="0"/>
          <a:stretch/>
        </p:blipFill>
        <p:spPr>
          <a:xfrm>
            <a:off x="6113175" y="2140868"/>
            <a:ext cx="2129999" cy="1540382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59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9" name="Google Shape;899;p59"/>
          <p:cNvSpPr/>
          <p:nvPr/>
        </p:nvSpPr>
        <p:spPr>
          <a:xfrm>
            <a:off x="6562301" y="2315124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0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905" name="Google Shape;905;p60"/>
          <p:cNvSpPr/>
          <p:nvPr/>
        </p:nvSpPr>
        <p:spPr>
          <a:xfrm>
            <a:off x="556647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6" name="Google Shape;906;p60">
            <a:hlinkClick action="ppaction://hlinkshowjump?jump=nextslide"/>
          </p:cNvPr>
          <p:cNvSpPr/>
          <p:nvPr/>
        </p:nvSpPr>
        <p:spPr>
          <a:xfrm>
            <a:off x="3658150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7" name="Google Shape;907;p60">
            <a:hlinkClick action="ppaction://hlinkshowjump?jump=nextslide"/>
          </p:cNvPr>
          <p:cNvSpPr/>
          <p:nvPr/>
        </p:nvSpPr>
        <p:spPr>
          <a:xfrm>
            <a:off x="4685563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8" name="Google Shape;908;p60"/>
          <p:cNvSpPr txBox="1"/>
          <p:nvPr/>
        </p:nvSpPr>
        <p:spPr>
          <a:xfrm>
            <a:off x="5898625" y="4555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Brazil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9" name="Google Shape;909;p60"/>
          <p:cNvSpPr/>
          <p:nvPr/>
        </p:nvSpPr>
        <p:spPr>
          <a:xfrm>
            <a:off x="70522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0" name="Google Shape;910;p60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central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1" name="Google Shape;911;p60"/>
          <p:cNvSpPr txBox="1"/>
          <p:nvPr/>
        </p:nvSpPr>
        <p:spPr>
          <a:xfrm>
            <a:off x="1949250" y="958788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Bonus: Which is more closely related to snakes?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2" name="Google Shape;912;p60"/>
          <p:cNvPicPr preferRelativeResize="0"/>
          <p:nvPr/>
        </p:nvPicPr>
        <p:blipFill rotWithShape="1">
          <a:blip r:embed="rId3">
            <a:alphaModFix/>
          </a:blip>
          <a:srcRect b="0" l="4279" r="5622" t="0"/>
          <a:stretch/>
        </p:blipFill>
        <p:spPr>
          <a:xfrm>
            <a:off x="705225" y="2220163"/>
            <a:ext cx="2877000" cy="150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60"/>
          <p:cNvPicPr preferRelativeResize="0"/>
          <p:nvPr/>
        </p:nvPicPr>
        <p:blipFill rotWithShape="1">
          <a:blip r:embed="rId4">
            <a:alphaModFix/>
          </a:blip>
          <a:srcRect b="13923" l="0" r="0" t="10157"/>
          <a:stretch/>
        </p:blipFill>
        <p:spPr>
          <a:xfrm>
            <a:off x="5566525" y="2251975"/>
            <a:ext cx="2877000" cy="15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60"/>
          <p:cNvSpPr txBox="1"/>
          <p:nvPr/>
        </p:nvSpPr>
        <p:spPr>
          <a:xfrm>
            <a:off x="1380975" y="1849875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Caecilia subnigricans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5" name="Google Shape;915;p60"/>
          <p:cNvSpPr txBox="1"/>
          <p:nvPr/>
        </p:nvSpPr>
        <p:spPr>
          <a:xfrm>
            <a:off x="6151225" y="1849875"/>
            <a:ext cx="17076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i="1"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Amphisbaena ridleyi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61"/>
          <p:cNvSpPr/>
          <p:nvPr/>
        </p:nvSpPr>
        <p:spPr>
          <a:xfrm>
            <a:off x="556647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1" name="Google Shape;921;p61"/>
          <p:cNvSpPr txBox="1"/>
          <p:nvPr/>
        </p:nvSpPr>
        <p:spPr>
          <a:xfrm>
            <a:off x="5898625" y="4555425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Brazil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2" name="Google Shape;922;p61"/>
          <p:cNvSpPr/>
          <p:nvPr/>
        </p:nvSpPr>
        <p:spPr>
          <a:xfrm>
            <a:off x="70522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3" name="Google Shape;923;p61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central America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4" name="Google Shape;924;p61"/>
          <p:cNvPicPr preferRelativeResize="0"/>
          <p:nvPr/>
        </p:nvPicPr>
        <p:blipFill rotWithShape="1">
          <a:blip r:embed="rId3">
            <a:alphaModFix/>
          </a:blip>
          <a:srcRect b="0" l="4279" r="5622" t="0"/>
          <a:stretch/>
        </p:blipFill>
        <p:spPr>
          <a:xfrm>
            <a:off x="705225" y="2220163"/>
            <a:ext cx="2877000" cy="150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61"/>
          <p:cNvPicPr preferRelativeResize="0"/>
          <p:nvPr/>
        </p:nvPicPr>
        <p:blipFill rotWithShape="1">
          <a:blip r:embed="rId4">
            <a:alphaModFix/>
          </a:blip>
          <a:srcRect b="13923" l="0" r="0" t="10157"/>
          <a:stretch/>
        </p:blipFill>
        <p:spPr>
          <a:xfrm>
            <a:off x="5566525" y="2251975"/>
            <a:ext cx="2877000" cy="15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61"/>
          <p:cNvSpPr txBox="1"/>
          <p:nvPr/>
        </p:nvSpPr>
        <p:spPr>
          <a:xfrm>
            <a:off x="1380975" y="1849875"/>
            <a:ext cx="1525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Caecilia subnigricans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7" name="Google Shape;927;p61"/>
          <p:cNvSpPr txBox="1"/>
          <p:nvPr/>
        </p:nvSpPr>
        <p:spPr>
          <a:xfrm>
            <a:off x="6151225" y="1849875"/>
            <a:ext cx="17076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i="1"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Amphisbaena ridleyi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8" name="Google Shape;928;p61"/>
          <p:cNvSpPr txBox="1"/>
          <p:nvPr>
            <p:ph type="title"/>
          </p:nvPr>
        </p:nvSpPr>
        <p:spPr>
          <a:xfrm>
            <a:off x="1052550" y="219925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929" name="Google Shape;929;p61"/>
          <p:cNvSpPr/>
          <p:nvPr/>
        </p:nvSpPr>
        <p:spPr>
          <a:xfrm>
            <a:off x="4096500" y="1532425"/>
            <a:ext cx="951000" cy="634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0" name="Google Shape;930;p61"/>
          <p:cNvSpPr/>
          <p:nvPr/>
        </p:nvSpPr>
        <p:spPr>
          <a:xfrm>
            <a:off x="3999000" y="4044675"/>
            <a:ext cx="1258500" cy="455700"/>
          </a:xfrm>
          <a:prstGeom prst="roundRect">
            <a:avLst>
              <a:gd fmla="val 16667" name="adj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It is an amphibian. 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1" name="Google Shape;931;p61"/>
          <p:cNvSpPr/>
          <p:nvPr/>
        </p:nvSpPr>
        <p:spPr>
          <a:xfrm>
            <a:off x="4096500" y="3023225"/>
            <a:ext cx="1114800" cy="510900"/>
          </a:xfrm>
          <a:prstGeom prst="roundRect">
            <a:avLst>
              <a:gd fmla="val 16667" name="adj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This is a legless lizard.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32" name="Google Shape;932;p61"/>
          <p:cNvCxnSpPr>
            <a:stCxn id="924" idx="3"/>
            <a:endCxn id="930" idx="1"/>
          </p:cNvCxnSpPr>
          <p:nvPr/>
        </p:nvCxnSpPr>
        <p:spPr>
          <a:xfrm>
            <a:off x="3582226" y="2974924"/>
            <a:ext cx="416700" cy="12975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933" name="Google Shape;933;p61"/>
          <p:cNvCxnSpPr>
            <a:stCxn id="925" idx="1"/>
            <a:endCxn id="931" idx="3"/>
          </p:cNvCxnSpPr>
          <p:nvPr/>
        </p:nvCxnSpPr>
        <p:spPr>
          <a:xfrm flipH="1">
            <a:off x="5211325" y="3006725"/>
            <a:ext cx="355200" cy="2718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934" name="Google Shape;934;p61"/>
          <p:cNvSpPr txBox="1"/>
          <p:nvPr/>
        </p:nvSpPr>
        <p:spPr>
          <a:xfrm>
            <a:off x="1949250" y="854713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All amphisbaenids have a collapsed right lung, </a:t>
            </a:r>
            <a:b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while in snakes, it is always the left.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the Greatest Show on Earth!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2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940" name="Google Shape;940;p62">
            <a:hlinkClick action="ppaction://hlinksldjump" r:id="rId3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1" name="Google Shape;941;p62">
            <a:hlinkClick action="ppaction://hlinksldjump" r:id="rId4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2" name="Google Shape;942;p62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3" name="Google Shape;943;p62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4" name="Google Shape;944;p62">
            <a:hlinkClick action="ppaction://hlinkshowjump?jump=nextslide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5" name="Google Shape;945;p62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6" name="Google Shape;946;p62"/>
          <p:cNvPicPr preferRelativeResize="0"/>
          <p:nvPr/>
        </p:nvPicPr>
        <p:blipFill rotWithShape="1">
          <a:blip r:embed="rId5">
            <a:alphaModFix/>
          </a:blip>
          <a:srcRect b="0" l="13185" r="13192" t="0"/>
          <a:stretch/>
        </p:blipFill>
        <p:spPr>
          <a:xfrm>
            <a:off x="900825" y="1784275"/>
            <a:ext cx="2143575" cy="21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62"/>
          <p:cNvPicPr preferRelativeResize="0"/>
          <p:nvPr/>
        </p:nvPicPr>
        <p:blipFill rotWithShape="1">
          <a:blip r:embed="rId6">
            <a:alphaModFix/>
          </a:blip>
          <a:srcRect b="0" l="26989" r="9145" t="0"/>
          <a:stretch/>
        </p:blipFill>
        <p:spPr>
          <a:xfrm>
            <a:off x="3520574" y="1770626"/>
            <a:ext cx="2116426" cy="221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62"/>
          <p:cNvPicPr preferRelativeResize="0"/>
          <p:nvPr/>
        </p:nvPicPr>
        <p:blipFill rotWithShape="1">
          <a:blip r:embed="rId7">
            <a:alphaModFix/>
          </a:blip>
          <a:srcRect b="23809" l="7137" r="37189" t="0"/>
          <a:stretch/>
        </p:blipFill>
        <p:spPr>
          <a:xfrm>
            <a:off x="6113200" y="1834968"/>
            <a:ext cx="2143576" cy="2200369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62"/>
          <p:cNvSpPr txBox="1"/>
          <p:nvPr/>
        </p:nvSpPr>
        <p:spPr>
          <a:xfrm>
            <a:off x="1453013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Goshawk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0" name="Google Shape;950;p62"/>
          <p:cNvSpPr txBox="1"/>
          <p:nvPr/>
        </p:nvSpPr>
        <p:spPr>
          <a:xfrm>
            <a:off x="4001088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Harrier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1" name="Google Shape;951;p62"/>
          <p:cNvSpPr txBox="1"/>
          <p:nvPr/>
        </p:nvSpPr>
        <p:spPr>
          <a:xfrm>
            <a:off x="6665363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Falcon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3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957" name="Google Shape;957;p63"/>
          <p:cNvSpPr/>
          <p:nvPr/>
        </p:nvSpPr>
        <p:spPr>
          <a:xfrm>
            <a:off x="911885" y="1453300"/>
            <a:ext cx="1735200" cy="24144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8" name="Google Shape;958;p63"/>
          <p:cNvSpPr/>
          <p:nvPr/>
        </p:nvSpPr>
        <p:spPr>
          <a:xfrm>
            <a:off x="3029663" y="1453300"/>
            <a:ext cx="1735200" cy="24144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9" name="Google Shape;959;p63"/>
          <p:cNvSpPr txBox="1"/>
          <p:nvPr/>
        </p:nvSpPr>
        <p:spPr>
          <a:xfrm>
            <a:off x="1614094" y="3536155"/>
            <a:ext cx="3309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0" name="Google Shape;960;p63"/>
          <p:cNvSpPr txBox="1"/>
          <p:nvPr/>
        </p:nvSpPr>
        <p:spPr>
          <a:xfrm>
            <a:off x="3731862" y="3536155"/>
            <a:ext cx="3309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1" name="Google Shape;961;p63"/>
          <p:cNvSpPr/>
          <p:nvPr/>
        </p:nvSpPr>
        <p:spPr>
          <a:xfrm>
            <a:off x="5657275" y="1453300"/>
            <a:ext cx="2583000" cy="35940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2" name="Google Shape;962;p63"/>
          <p:cNvSpPr txBox="1"/>
          <p:nvPr/>
        </p:nvSpPr>
        <p:spPr>
          <a:xfrm>
            <a:off x="6702483" y="4705951"/>
            <a:ext cx="4926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3" name="Google Shape;963;p63"/>
          <p:cNvPicPr preferRelativeResize="0"/>
          <p:nvPr/>
        </p:nvPicPr>
        <p:blipFill rotWithShape="1">
          <a:blip r:embed="rId3">
            <a:alphaModFix/>
          </a:blip>
          <a:srcRect b="0" l="13185" r="13192" t="0"/>
          <a:stretch/>
        </p:blipFill>
        <p:spPr>
          <a:xfrm>
            <a:off x="900825" y="1722952"/>
            <a:ext cx="1746419" cy="177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63"/>
          <p:cNvPicPr preferRelativeResize="0"/>
          <p:nvPr/>
        </p:nvPicPr>
        <p:blipFill rotWithShape="1">
          <a:blip r:embed="rId4">
            <a:alphaModFix/>
          </a:blip>
          <a:srcRect b="0" l="26989" r="9145" t="0"/>
          <a:stretch/>
        </p:blipFill>
        <p:spPr>
          <a:xfrm>
            <a:off x="3035192" y="1711832"/>
            <a:ext cx="1724298" cy="180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63"/>
          <p:cNvPicPr preferRelativeResize="0"/>
          <p:nvPr/>
        </p:nvPicPr>
        <p:blipFill rotWithShape="1">
          <a:blip r:embed="rId5">
            <a:alphaModFix/>
          </a:blip>
          <a:srcRect b="23809" l="7137" r="37189" t="0"/>
          <a:stretch/>
        </p:blipFill>
        <p:spPr>
          <a:xfrm>
            <a:off x="5657305" y="2068542"/>
            <a:ext cx="2599470" cy="2668348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63"/>
          <p:cNvSpPr txBox="1"/>
          <p:nvPr/>
        </p:nvSpPr>
        <p:spPr>
          <a:xfrm>
            <a:off x="1350719" y="1568523"/>
            <a:ext cx="984600" cy="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Goshawk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7" name="Google Shape;967;p63"/>
          <p:cNvSpPr txBox="1"/>
          <p:nvPr/>
        </p:nvSpPr>
        <p:spPr>
          <a:xfrm>
            <a:off x="3426677" y="1568522"/>
            <a:ext cx="846600" cy="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Harrier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8" name="Google Shape;968;p63"/>
          <p:cNvSpPr txBox="1"/>
          <p:nvPr/>
        </p:nvSpPr>
        <p:spPr>
          <a:xfrm>
            <a:off x="6018075" y="1624800"/>
            <a:ext cx="18978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Falcon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(closely related to parrots)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9" name="Google Shape;969;p63"/>
          <p:cNvSpPr txBox="1"/>
          <p:nvPr/>
        </p:nvSpPr>
        <p:spPr>
          <a:xfrm>
            <a:off x="900825" y="4017725"/>
            <a:ext cx="36780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Closely related to each other, along with eagles, buzzards, hawks, vultures, and kites.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0" name="Google Shape;970;p63"/>
          <p:cNvSpPr/>
          <p:nvPr/>
        </p:nvSpPr>
        <p:spPr>
          <a:xfrm>
            <a:off x="5751102" y="3121973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  <p:sp>
        <p:nvSpPr>
          <p:cNvPr id="971" name="Google Shape;971;p63">
            <a:hlinkClick action="ppaction://hlinksldjump" r:id="rId6"/>
          </p:cNvPr>
          <p:cNvSpPr/>
          <p:nvPr/>
        </p:nvSpPr>
        <p:spPr>
          <a:xfrm>
            <a:off x="4395575" y="454305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64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977" name="Google Shape;977;p64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8" name="Google Shape;978;p64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9" name="Google Shape;979;p64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0" name="Google Shape;980;p64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1" name="Google Shape;981;p64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2" name="Google Shape;982;p64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3" name="Google Shape;983;p64"/>
          <p:cNvPicPr preferRelativeResize="0"/>
          <p:nvPr/>
        </p:nvPicPr>
        <p:blipFill rotWithShape="1">
          <a:blip r:embed="rId3">
            <a:alphaModFix/>
          </a:blip>
          <a:srcRect b="0" l="13185" r="13192" t="0"/>
          <a:stretch/>
        </p:blipFill>
        <p:spPr>
          <a:xfrm>
            <a:off x="900825" y="1784275"/>
            <a:ext cx="2143575" cy="21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64"/>
          <p:cNvPicPr preferRelativeResize="0"/>
          <p:nvPr/>
        </p:nvPicPr>
        <p:blipFill rotWithShape="1">
          <a:blip r:embed="rId4">
            <a:alphaModFix/>
          </a:blip>
          <a:srcRect b="0" l="26989" r="9145" t="0"/>
          <a:stretch/>
        </p:blipFill>
        <p:spPr>
          <a:xfrm>
            <a:off x="3520574" y="1770626"/>
            <a:ext cx="2116426" cy="221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64"/>
          <p:cNvPicPr preferRelativeResize="0"/>
          <p:nvPr/>
        </p:nvPicPr>
        <p:blipFill rotWithShape="1">
          <a:blip r:embed="rId5">
            <a:alphaModFix/>
          </a:blip>
          <a:srcRect b="23809" l="7137" r="37189" t="0"/>
          <a:stretch/>
        </p:blipFill>
        <p:spPr>
          <a:xfrm>
            <a:off x="6113200" y="1834968"/>
            <a:ext cx="2143576" cy="2200369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64"/>
          <p:cNvSpPr txBox="1"/>
          <p:nvPr/>
        </p:nvSpPr>
        <p:spPr>
          <a:xfrm>
            <a:off x="1453013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Goshawk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7" name="Google Shape;987;p64"/>
          <p:cNvSpPr txBox="1"/>
          <p:nvPr/>
        </p:nvSpPr>
        <p:spPr>
          <a:xfrm>
            <a:off x="4001088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Harrier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8" name="Google Shape;988;p64"/>
          <p:cNvSpPr txBox="1"/>
          <p:nvPr/>
        </p:nvSpPr>
        <p:spPr>
          <a:xfrm>
            <a:off x="6665363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Falcon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9" name="Google Shape;989;p64"/>
          <p:cNvSpPr/>
          <p:nvPr/>
        </p:nvSpPr>
        <p:spPr>
          <a:xfrm>
            <a:off x="1363488" y="2279499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0" name="Google Shape;990;p64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65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996" name="Google Shape;996;p65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7" name="Google Shape;997;p65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8" name="Google Shape;998;p65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9" name="Google Shape;999;p65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0" name="Google Shape;1000;p65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1" name="Google Shape;1001;p65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2" name="Google Shape;1002;p65"/>
          <p:cNvPicPr preferRelativeResize="0"/>
          <p:nvPr/>
        </p:nvPicPr>
        <p:blipFill rotWithShape="1">
          <a:blip r:embed="rId3">
            <a:alphaModFix/>
          </a:blip>
          <a:srcRect b="0" l="13185" r="13192" t="0"/>
          <a:stretch/>
        </p:blipFill>
        <p:spPr>
          <a:xfrm>
            <a:off x="900825" y="1784275"/>
            <a:ext cx="2143575" cy="21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65"/>
          <p:cNvPicPr preferRelativeResize="0"/>
          <p:nvPr/>
        </p:nvPicPr>
        <p:blipFill rotWithShape="1">
          <a:blip r:embed="rId4">
            <a:alphaModFix/>
          </a:blip>
          <a:srcRect b="0" l="26989" r="9145" t="0"/>
          <a:stretch/>
        </p:blipFill>
        <p:spPr>
          <a:xfrm>
            <a:off x="3520574" y="1770626"/>
            <a:ext cx="2116426" cy="221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65"/>
          <p:cNvPicPr preferRelativeResize="0"/>
          <p:nvPr/>
        </p:nvPicPr>
        <p:blipFill rotWithShape="1">
          <a:blip r:embed="rId5">
            <a:alphaModFix/>
          </a:blip>
          <a:srcRect b="23809" l="7137" r="37189" t="0"/>
          <a:stretch/>
        </p:blipFill>
        <p:spPr>
          <a:xfrm>
            <a:off x="6113200" y="1834968"/>
            <a:ext cx="2143576" cy="2200369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65"/>
          <p:cNvSpPr txBox="1"/>
          <p:nvPr/>
        </p:nvSpPr>
        <p:spPr>
          <a:xfrm>
            <a:off x="1453013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Goshawk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6" name="Google Shape;1006;p65"/>
          <p:cNvSpPr txBox="1"/>
          <p:nvPr/>
        </p:nvSpPr>
        <p:spPr>
          <a:xfrm>
            <a:off x="4001088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Harrier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7" name="Google Shape;1007;p65"/>
          <p:cNvSpPr txBox="1"/>
          <p:nvPr/>
        </p:nvSpPr>
        <p:spPr>
          <a:xfrm>
            <a:off x="6665363" y="1594725"/>
            <a:ext cx="10392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Falcon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8" name="Google Shape;1008;p65"/>
          <p:cNvSpPr/>
          <p:nvPr/>
        </p:nvSpPr>
        <p:spPr>
          <a:xfrm>
            <a:off x="3969676" y="2293749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9" name="Google Shape;1009;p65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6"/>
          <p:cNvSpPr txBox="1"/>
          <p:nvPr>
            <p:ph type="title"/>
          </p:nvPr>
        </p:nvSpPr>
        <p:spPr>
          <a:xfrm>
            <a:off x="1190700" y="3937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a case of convergence?</a:t>
            </a:r>
            <a:endParaRPr/>
          </a:p>
        </p:txBody>
      </p:sp>
      <p:sp>
        <p:nvSpPr>
          <p:cNvPr id="1015" name="Google Shape;1015;p66"/>
          <p:cNvSpPr/>
          <p:nvPr/>
        </p:nvSpPr>
        <p:spPr>
          <a:xfrm>
            <a:off x="556647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6" name="Google Shape;1016;p66">
            <a:hlinkClick action="ppaction://hlinkshowjump?jump=nextslide"/>
          </p:cNvPr>
          <p:cNvSpPr/>
          <p:nvPr/>
        </p:nvSpPr>
        <p:spPr>
          <a:xfrm>
            <a:off x="3658150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7" name="Google Shape;1017;p66">
            <a:hlinkClick action="ppaction://hlinkshowjump?jump=nextslide"/>
          </p:cNvPr>
          <p:cNvSpPr/>
          <p:nvPr/>
        </p:nvSpPr>
        <p:spPr>
          <a:xfrm>
            <a:off x="4685563" y="2740313"/>
            <a:ext cx="789600" cy="407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15E22">
              <a:alpha val="7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8" name="Google Shape;1018;p66"/>
          <p:cNvSpPr txBox="1"/>
          <p:nvPr/>
        </p:nvSpPr>
        <p:spPr>
          <a:xfrm>
            <a:off x="5898575" y="4603740"/>
            <a:ext cx="2212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Asia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9" name="Google Shape;1019;p66"/>
          <p:cNvSpPr/>
          <p:nvPr/>
        </p:nvSpPr>
        <p:spPr>
          <a:xfrm>
            <a:off x="705225" y="1394525"/>
            <a:ext cx="2877000" cy="3160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0" name="Google Shape;1020;p66"/>
          <p:cNvSpPr txBox="1"/>
          <p:nvPr/>
        </p:nvSpPr>
        <p:spPr>
          <a:xfrm>
            <a:off x="1030275" y="4555425"/>
            <a:ext cx="22269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Hawaii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1" name="Google Shape;1021;p66"/>
          <p:cNvSpPr txBox="1"/>
          <p:nvPr/>
        </p:nvSpPr>
        <p:spPr>
          <a:xfrm>
            <a:off x="1949250" y="958788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Bonus: Which is more closely related to a finch?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2" name="Google Shape;1022;p66"/>
          <p:cNvPicPr preferRelativeResize="0"/>
          <p:nvPr/>
        </p:nvPicPr>
        <p:blipFill rotWithShape="1">
          <a:blip r:embed="rId3">
            <a:alphaModFix/>
          </a:blip>
          <a:srcRect b="8809" l="7275" r="7632" t="0"/>
          <a:stretch/>
        </p:blipFill>
        <p:spPr>
          <a:xfrm>
            <a:off x="737702" y="1813702"/>
            <a:ext cx="2812026" cy="22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66"/>
          <p:cNvPicPr preferRelativeResize="0"/>
          <p:nvPr/>
        </p:nvPicPr>
        <p:blipFill rotWithShape="1">
          <a:blip r:embed="rId4">
            <a:alphaModFix/>
          </a:blip>
          <a:srcRect b="0" l="11782" r="2652" t="0"/>
          <a:stretch/>
        </p:blipFill>
        <p:spPr>
          <a:xfrm>
            <a:off x="5601725" y="1800600"/>
            <a:ext cx="2812024" cy="234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67"/>
          <p:cNvSpPr/>
          <p:nvPr/>
        </p:nvSpPr>
        <p:spPr>
          <a:xfrm>
            <a:off x="6211587" y="1394523"/>
            <a:ext cx="2232000" cy="2452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9" name="Google Shape;1029;p67"/>
          <p:cNvSpPr txBox="1"/>
          <p:nvPr/>
        </p:nvSpPr>
        <p:spPr>
          <a:xfrm>
            <a:off x="6449084" y="3917774"/>
            <a:ext cx="17169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Asia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0" name="Google Shape;1030;p67"/>
          <p:cNvSpPr/>
          <p:nvPr/>
        </p:nvSpPr>
        <p:spPr>
          <a:xfrm>
            <a:off x="705125" y="1394523"/>
            <a:ext cx="2232000" cy="24522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1" name="Google Shape;1031;p67"/>
          <p:cNvSpPr txBox="1"/>
          <p:nvPr/>
        </p:nvSpPr>
        <p:spPr>
          <a:xfrm>
            <a:off x="957264" y="3874513"/>
            <a:ext cx="17277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 in Hawaii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2" name="Google Shape;1032;p67"/>
          <p:cNvSpPr txBox="1"/>
          <p:nvPr/>
        </p:nvSpPr>
        <p:spPr>
          <a:xfrm>
            <a:off x="1949250" y="4555388"/>
            <a:ext cx="5245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Bonus: Both of these are nectar feeders, </a:t>
            </a:r>
            <a:b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convergently evolved with the American hummingbirds.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3" name="Google Shape;1033;p67"/>
          <p:cNvSpPr txBox="1"/>
          <p:nvPr>
            <p:ph type="title"/>
          </p:nvPr>
        </p:nvSpPr>
        <p:spPr>
          <a:xfrm>
            <a:off x="1190700" y="165150"/>
            <a:ext cx="70389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convergent evolution!</a:t>
            </a:r>
            <a:endParaRPr/>
          </a:p>
        </p:txBody>
      </p:sp>
      <p:sp>
        <p:nvSpPr>
          <p:cNvPr id="1034" name="Google Shape;1034;p67"/>
          <p:cNvSpPr/>
          <p:nvPr/>
        </p:nvSpPr>
        <p:spPr>
          <a:xfrm>
            <a:off x="4205499" y="1060138"/>
            <a:ext cx="737700" cy="492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CE1A">
              <a:alpha val="722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5" name="Google Shape;1035;p67"/>
          <p:cNvSpPr txBox="1"/>
          <p:nvPr/>
        </p:nvSpPr>
        <p:spPr>
          <a:xfrm>
            <a:off x="873313" y="1517575"/>
            <a:ext cx="18912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Hawaiin honeycreeper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6" name="Google Shape;1036;p67"/>
          <p:cNvSpPr txBox="1"/>
          <p:nvPr/>
        </p:nvSpPr>
        <p:spPr>
          <a:xfrm>
            <a:off x="6469175" y="1517575"/>
            <a:ext cx="16893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Crimson sunbird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7" name="Google Shape;1037;p67"/>
          <p:cNvSpPr/>
          <p:nvPr/>
        </p:nvSpPr>
        <p:spPr>
          <a:xfrm>
            <a:off x="3750572" y="2632724"/>
            <a:ext cx="1632900" cy="17940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8" name="Google Shape;1038;p67"/>
          <p:cNvPicPr preferRelativeResize="0"/>
          <p:nvPr/>
        </p:nvPicPr>
        <p:blipFill rotWithShape="1">
          <a:blip r:embed="rId3">
            <a:alphaModFix/>
          </a:blip>
          <a:srcRect b="8809" l="7275" r="7632" t="0"/>
          <a:stretch/>
        </p:blipFill>
        <p:spPr>
          <a:xfrm>
            <a:off x="723896" y="1786092"/>
            <a:ext cx="2190024" cy="176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67"/>
          <p:cNvPicPr preferRelativeResize="0"/>
          <p:nvPr/>
        </p:nvPicPr>
        <p:blipFill rotWithShape="1">
          <a:blip r:embed="rId4">
            <a:alphaModFix/>
          </a:blip>
          <a:srcRect b="0" l="11782" r="2652" t="0"/>
          <a:stretch/>
        </p:blipFill>
        <p:spPr>
          <a:xfrm>
            <a:off x="6232282" y="1766871"/>
            <a:ext cx="2190026" cy="182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67"/>
          <p:cNvPicPr preferRelativeResize="0"/>
          <p:nvPr/>
        </p:nvPicPr>
        <p:blipFill rotWithShape="1">
          <a:blip r:embed="rId5">
            <a:alphaModFix/>
          </a:blip>
          <a:srcRect b="0" l="0" r="3147" t="0"/>
          <a:stretch/>
        </p:blipFill>
        <p:spPr>
          <a:xfrm>
            <a:off x="3772000" y="2968075"/>
            <a:ext cx="1581512" cy="12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67"/>
          <p:cNvSpPr txBox="1"/>
          <p:nvPr/>
        </p:nvSpPr>
        <p:spPr>
          <a:xfrm>
            <a:off x="3718100" y="2732925"/>
            <a:ext cx="16893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Rufous hummingbird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68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209" name="Google Shape;209;p18">
            <a:hlinkClick action="ppaction://hlinksldjump" r:id="rId3"/>
          </p:cNvPr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18">
            <a:hlinkClick action="ppaction://hlinksldjump" r:id="rId4"/>
          </p:cNvPr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18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18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18">
            <a:hlinkClick action="ppaction://hlinksldjump" r:id="rId5"/>
          </p:cNvPr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18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5" name="Google Shape;215;p18"/>
          <p:cNvPicPr preferRelativeResize="0"/>
          <p:nvPr/>
        </p:nvPicPr>
        <p:blipFill rotWithShape="1">
          <a:blip r:embed="rId6">
            <a:alphaModFix/>
          </a:blip>
          <a:srcRect b="3352" l="-20295" r="13924" t="1400"/>
          <a:stretch/>
        </p:blipFill>
        <p:spPr>
          <a:xfrm>
            <a:off x="412300" y="1784275"/>
            <a:ext cx="2632100" cy="21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8"/>
          <p:cNvPicPr preferRelativeResize="0"/>
          <p:nvPr/>
        </p:nvPicPr>
        <p:blipFill rotWithShape="1">
          <a:blip r:embed="rId7">
            <a:alphaModFix/>
          </a:blip>
          <a:srcRect b="0" l="13275" r="18291" t="11995"/>
          <a:stretch/>
        </p:blipFill>
        <p:spPr>
          <a:xfrm>
            <a:off x="3528550" y="2016075"/>
            <a:ext cx="2129999" cy="182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8"/>
          <p:cNvPicPr preferRelativeResize="0"/>
          <p:nvPr/>
        </p:nvPicPr>
        <p:blipFill rotWithShape="1">
          <a:blip r:embed="rId8">
            <a:alphaModFix/>
          </a:blip>
          <a:srcRect b="0" l="0" r="25172" t="7842"/>
          <a:stretch/>
        </p:blipFill>
        <p:spPr>
          <a:xfrm>
            <a:off x="6113175" y="1848575"/>
            <a:ext cx="2130002" cy="216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223" name="Google Shape;223;p19"/>
          <p:cNvSpPr/>
          <p:nvPr/>
        </p:nvSpPr>
        <p:spPr>
          <a:xfrm>
            <a:off x="1228918" y="1453300"/>
            <a:ext cx="2617800" cy="3604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19"/>
          <p:cNvSpPr/>
          <p:nvPr/>
        </p:nvSpPr>
        <p:spPr>
          <a:xfrm>
            <a:off x="4578800" y="1453300"/>
            <a:ext cx="1650300" cy="22368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19"/>
          <p:cNvSpPr txBox="1"/>
          <p:nvPr/>
        </p:nvSpPr>
        <p:spPr>
          <a:xfrm>
            <a:off x="2288299" y="4715160"/>
            <a:ext cx="4995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19"/>
          <p:cNvSpPr txBox="1"/>
          <p:nvPr/>
        </p:nvSpPr>
        <p:spPr>
          <a:xfrm>
            <a:off x="5246599" y="3382878"/>
            <a:ext cx="3147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19"/>
          <p:cNvSpPr/>
          <p:nvPr/>
        </p:nvSpPr>
        <p:spPr>
          <a:xfrm>
            <a:off x="6592830" y="1453300"/>
            <a:ext cx="1650300" cy="22368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7260638" y="3473326"/>
            <a:ext cx="3147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 b="2762" l="-20295" r="13924" t="1990"/>
          <a:stretch/>
        </p:blipFill>
        <p:spPr>
          <a:xfrm>
            <a:off x="611775" y="2008260"/>
            <a:ext cx="3235176" cy="262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4">
            <a:alphaModFix/>
          </a:blip>
          <a:srcRect b="0" l="13275" r="18291" t="11995"/>
          <a:stretch/>
        </p:blipFill>
        <p:spPr>
          <a:xfrm>
            <a:off x="4590238" y="1878063"/>
            <a:ext cx="1650342" cy="137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5">
            <a:alphaModFix/>
          </a:blip>
          <a:srcRect b="0" l="0" r="25172" t="7842"/>
          <a:stretch/>
        </p:blipFill>
        <p:spPr>
          <a:xfrm>
            <a:off x="6592830" y="1842088"/>
            <a:ext cx="1650345" cy="163180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9"/>
          <p:cNvSpPr/>
          <p:nvPr/>
        </p:nvSpPr>
        <p:spPr>
          <a:xfrm>
            <a:off x="1340152" y="3069523"/>
            <a:ext cx="2395339" cy="33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Helvetica Neue"/>
              </a:rPr>
              <a:t>CORRECT!</a:t>
            </a:r>
          </a:p>
        </p:txBody>
      </p:sp>
      <p:sp>
        <p:nvSpPr>
          <p:cNvPr id="233" name="Google Shape;233;p19"/>
          <p:cNvSpPr txBox="1"/>
          <p:nvPr/>
        </p:nvSpPr>
        <p:spPr>
          <a:xfrm>
            <a:off x="1579850" y="1538150"/>
            <a:ext cx="1916400" cy="4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Toco Toucan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(Americas)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4765926" y="1557368"/>
            <a:ext cx="13251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Ground hornbill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6817525" y="1589774"/>
            <a:ext cx="12009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Wreathed hornbill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19">
            <a:hlinkClick action="ppaction://hlinksldjump" r:id="rId6"/>
          </p:cNvPr>
          <p:cNvSpPr/>
          <p:nvPr/>
        </p:nvSpPr>
        <p:spPr>
          <a:xfrm>
            <a:off x="7750950" y="4535800"/>
            <a:ext cx="957300" cy="446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9D9">
              <a:alpha val="70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Next Q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4794863" y="3773400"/>
            <a:ext cx="1241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Africa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19"/>
          <p:cNvSpPr txBox="1"/>
          <p:nvPr/>
        </p:nvSpPr>
        <p:spPr>
          <a:xfrm>
            <a:off x="6797450" y="3773400"/>
            <a:ext cx="1241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Asia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20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20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20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20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0" name="Google Shape;250;p20"/>
          <p:cNvPicPr preferRelativeResize="0"/>
          <p:nvPr/>
        </p:nvPicPr>
        <p:blipFill rotWithShape="1">
          <a:blip r:embed="rId3">
            <a:alphaModFix/>
          </a:blip>
          <a:srcRect b="3352" l="-20295" r="13924" t="1400"/>
          <a:stretch/>
        </p:blipFill>
        <p:spPr>
          <a:xfrm>
            <a:off x="412300" y="1784275"/>
            <a:ext cx="2632100" cy="21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4">
            <a:alphaModFix/>
          </a:blip>
          <a:srcRect b="0" l="13275" r="18291" t="11995"/>
          <a:stretch/>
        </p:blipFill>
        <p:spPr>
          <a:xfrm>
            <a:off x="3528550" y="2016075"/>
            <a:ext cx="2129999" cy="182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 rotWithShape="1">
          <a:blip r:embed="rId5">
            <a:alphaModFix/>
          </a:blip>
          <a:srcRect b="0" l="0" r="25172" t="7842"/>
          <a:stretch/>
        </p:blipFill>
        <p:spPr>
          <a:xfrm>
            <a:off x="6113175" y="1848575"/>
            <a:ext cx="2130002" cy="21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0"/>
          <p:cNvSpPr/>
          <p:nvPr/>
        </p:nvSpPr>
        <p:spPr>
          <a:xfrm>
            <a:off x="3962888" y="2213201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20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/>
          <p:nvPr>
            <p:ph type="title"/>
          </p:nvPr>
        </p:nvSpPr>
        <p:spPr>
          <a:xfrm>
            <a:off x="11907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case for convergence?</a:t>
            </a:r>
            <a:endParaRPr/>
          </a:p>
        </p:txBody>
      </p:sp>
      <p:sp>
        <p:nvSpPr>
          <p:cNvPr id="260" name="Google Shape;260;p21"/>
          <p:cNvSpPr/>
          <p:nvPr/>
        </p:nvSpPr>
        <p:spPr>
          <a:xfrm>
            <a:off x="914400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21"/>
          <p:cNvSpPr/>
          <p:nvPr/>
        </p:nvSpPr>
        <p:spPr>
          <a:xfrm>
            <a:off x="3513788" y="1453300"/>
            <a:ext cx="2130000" cy="2963700"/>
          </a:xfrm>
          <a:prstGeom prst="roundRect">
            <a:avLst>
              <a:gd fmla="val 16667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2" name="Google Shape;262;p21"/>
          <p:cNvSpPr txBox="1"/>
          <p:nvPr/>
        </p:nvSpPr>
        <p:spPr>
          <a:xfrm>
            <a:off x="1776300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21"/>
          <p:cNvSpPr txBox="1"/>
          <p:nvPr/>
        </p:nvSpPr>
        <p:spPr>
          <a:xfrm>
            <a:off x="43756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21"/>
          <p:cNvSpPr/>
          <p:nvPr/>
        </p:nvSpPr>
        <p:spPr>
          <a:xfrm>
            <a:off x="6113175" y="1453300"/>
            <a:ext cx="2130000" cy="2963700"/>
          </a:xfrm>
          <a:prstGeom prst="roundRect">
            <a:avLst>
              <a:gd fmla="val 17688" name="adj"/>
            </a:avLst>
          </a:prstGeom>
          <a:solidFill>
            <a:srgbClr val="82C7A5">
              <a:alpha val="354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6975075" y="4009825"/>
            <a:ext cx="406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6" name="Google Shape;266;p21"/>
          <p:cNvPicPr preferRelativeResize="0"/>
          <p:nvPr/>
        </p:nvPicPr>
        <p:blipFill rotWithShape="1">
          <a:blip r:embed="rId3">
            <a:alphaModFix/>
          </a:blip>
          <a:srcRect b="3352" l="-20295" r="13924" t="1400"/>
          <a:stretch/>
        </p:blipFill>
        <p:spPr>
          <a:xfrm>
            <a:off x="412300" y="1784275"/>
            <a:ext cx="2632100" cy="21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/>
          <p:cNvPicPr preferRelativeResize="0"/>
          <p:nvPr/>
        </p:nvPicPr>
        <p:blipFill rotWithShape="1">
          <a:blip r:embed="rId4">
            <a:alphaModFix/>
          </a:blip>
          <a:srcRect b="0" l="13275" r="18291" t="11995"/>
          <a:stretch/>
        </p:blipFill>
        <p:spPr>
          <a:xfrm>
            <a:off x="3528550" y="2016075"/>
            <a:ext cx="2129999" cy="182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 rotWithShape="1">
          <a:blip r:embed="rId5">
            <a:alphaModFix/>
          </a:blip>
          <a:srcRect b="0" l="0" r="25172" t="7842"/>
          <a:stretch/>
        </p:blipFill>
        <p:spPr>
          <a:xfrm>
            <a:off x="6113175" y="1848575"/>
            <a:ext cx="2130002" cy="21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1"/>
          <p:cNvSpPr/>
          <p:nvPr/>
        </p:nvSpPr>
        <p:spPr>
          <a:xfrm>
            <a:off x="6562263" y="2209626"/>
            <a:ext cx="1231800" cy="1311300"/>
          </a:xfrm>
          <a:prstGeom prst="noSmoking">
            <a:avLst>
              <a:gd fmla="val 1875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p21">
            <a:hlinkClick action="ppaction://hlinksldjump" r:id="rId6"/>
          </p:cNvPr>
          <p:cNvSpPr/>
          <p:nvPr/>
        </p:nvSpPr>
        <p:spPr>
          <a:xfrm>
            <a:off x="306325" y="4516600"/>
            <a:ext cx="1068600" cy="513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